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9"/>
  </p:notesMasterIdLst>
  <p:handoutMasterIdLst>
    <p:handoutMasterId r:id="rId60"/>
  </p:handoutMasterIdLst>
  <p:sldIdLst>
    <p:sldId id="256" r:id="rId2"/>
    <p:sldId id="376" r:id="rId3"/>
    <p:sldId id="377" r:id="rId4"/>
    <p:sldId id="257" r:id="rId5"/>
    <p:sldId id="258" r:id="rId6"/>
    <p:sldId id="274" r:id="rId7"/>
    <p:sldId id="389" r:id="rId8"/>
    <p:sldId id="384" r:id="rId9"/>
    <p:sldId id="381" r:id="rId10"/>
    <p:sldId id="382" r:id="rId11"/>
    <p:sldId id="383" r:id="rId12"/>
    <p:sldId id="385" r:id="rId13"/>
    <p:sldId id="386" r:id="rId14"/>
    <p:sldId id="371" r:id="rId15"/>
    <p:sldId id="374" r:id="rId16"/>
    <p:sldId id="373" r:id="rId17"/>
    <p:sldId id="356" r:id="rId18"/>
    <p:sldId id="275" r:id="rId19"/>
    <p:sldId id="277" r:id="rId20"/>
    <p:sldId id="331" r:id="rId21"/>
    <p:sldId id="276" r:id="rId22"/>
    <p:sldId id="329" r:id="rId23"/>
    <p:sldId id="333" r:id="rId24"/>
    <p:sldId id="332" r:id="rId25"/>
    <p:sldId id="367" r:id="rId26"/>
    <p:sldId id="359" r:id="rId27"/>
    <p:sldId id="387" r:id="rId28"/>
    <p:sldId id="298" r:id="rId29"/>
    <p:sldId id="350" r:id="rId30"/>
    <p:sldId id="368" r:id="rId31"/>
    <p:sldId id="369" r:id="rId32"/>
    <p:sldId id="351" r:id="rId33"/>
    <p:sldId id="300" r:id="rId34"/>
    <p:sldId id="352" r:id="rId35"/>
    <p:sldId id="388" r:id="rId36"/>
    <p:sldId id="379" r:id="rId37"/>
    <p:sldId id="301" r:id="rId38"/>
    <p:sldId id="353" r:id="rId39"/>
    <p:sldId id="343" r:id="rId40"/>
    <p:sldId id="305" r:id="rId41"/>
    <p:sldId id="355" r:id="rId42"/>
    <p:sldId id="323" r:id="rId43"/>
    <p:sldId id="307" r:id="rId44"/>
    <p:sldId id="308" r:id="rId45"/>
    <p:sldId id="309" r:id="rId46"/>
    <p:sldId id="346" r:id="rId47"/>
    <p:sldId id="310" r:id="rId48"/>
    <p:sldId id="380" r:id="rId49"/>
    <p:sldId id="311" r:id="rId50"/>
    <p:sldId id="312" r:id="rId51"/>
    <p:sldId id="344" r:id="rId52"/>
    <p:sldId id="321" r:id="rId53"/>
    <p:sldId id="348" r:id="rId54"/>
    <p:sldId id="313" r:id="rId55"/>
    <p:sldId id="335" r:id="rId56"/>
    <p:sldId id="370" r:id="rId57"/>
    <p:sldId id="375" r:id="rId58"/>
  </p:sldIdLst>
  <p:sldSz cx="9144000" cy="6858000" type="screen4x3"/>
  <p:notesSz cx="9271000" cy="6985000"/>
  <p:defaultTextStyle>
    <a:defPPr>
      <a:defRPr lang="en-US"/>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DFFB7"/>
    <a:srgbClr val="339933"/>
    <a:srgbClr val="009999"/>
    <a:srgbClr val="7E3240"/>
    <a:srgbClr val="9999FF"/>
    <a:srgbClr val="FBFAD2"/>
    <a:srgbClr val="2F5C2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575" autoAdjust="0"/>
  </p:normalViewPr>
  <p:slideViewPr>
    <p:cSldViewPr>
      <p:cViewPr varScale="1">
        <p:scale>
          <a:sx n="70" d="100"/>
          <a:sy n="70" d="100"/>
        </p:scale>
        <p:origin x="-5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1050" y="-84"/>
      </p:cViewPr>
      <p:guideLst>
        <p:guide orient="horz" pos="2201"/>
        <p:guide pos="2922"/>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E9E9DF"/>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0" y="0"/>
            <a:ext cx="4017963" cy="349250"/>
          </a:xfrm>
          <a:prstGeom prst="rect">
            <a:avLst/>
          </a:prstGeom>
          <a:noFill/>
          <a:ln w="9525">
            <a:noFill/>
            <a:miter lim="800000"/>
            <a:headEnd/>
            <a:tailEnd/>
          </a:ln>
          <a:effectLst/>
        </p:spPr>
        <p:txBody>
          <a:bodyPr vert="horz" wrap="square" lIns="91380" tIns="45689" rIns="91380" bIns="45689" numCol="1" anchor="t" anchorCtr="0" compatLnSpc="1">
            <a:prstTxWarp prst="textNoShape">
              <a:avLst/>
            </a:prstTxWarp>
          </a:bodyPr>
          <a:lstStyle>
            <a:lvl1pPr>
              <a:defRPr sz="1200" b="0"/>
            </a:lvl1pPr>
          </a:lstStyle>
          <a:p>
            <a:pPr>
              <a:defRPr/>
            </a:pPr>
            <a:endParaRPr lang="en-US"/>
          </a:p>
        </p:txBody>
      </p:sp>
      <p:sp>
        <p:nvSpPr>
          <p:cNvPr id="99331" name="Rectangle 3"/>
          <p:cNvSpPr>
            <a:spLocks noGrp="1" noChangeArrowheads="1"/>
          </p:cNvSpPr>
          <p:nvPr>
            <p:ph type="dt" sz="quarter" idx="1"/>
          </p:nvPr>
        </p:nvSpPr>
        <p:spPr bwMode="auto">
          <a:xfrm>
            <a:off x="5251450" y="0"/>
            <a:ext cx="4017963" cy="349250"/>
          </a:xfrm>
          <a:prstGeom prst="rect">
            <a:avLst/>
          </a:prstGeom>
          <a:noFill/>
          <a:ln w="9525">
            <a:noFill/>
            <a:miter lim="800000"/>
            <a:headEnd/>
            <a:tailEnd/>
          </a:ln>
          <a:effectLst/>
        </p:spPr>
        <p:txBody>
          <a:bodyPr vert="horz" wrap="square" lIns="91380" tIns="45689" rIns="91380" bIns="45689" numCol="1" anchor="t" anchorCtr="0" compatLnSpc="1">
            <a:prstTxWarp prst="textNoShape">
              <a:avLst/>
            </a:prstTxWarp>
          </a:bodyPr>
          <a:lstStyle>
            <a:lvl1pPr algn="r">
              <a:defRPr sz="1200" b="0"/>
            </a:lvl1pPr>
          </a:lstStyle>
          <a:p>
            <a:pPr>
              <a:defRPr/>
            </a:pPr>
            <a:endParaRPr lang="en-US"/>
          </a:p>
        </p:txBody>
      </p:sp>
      <p:sp>
        <p:nvSpPr>
          <p:cNvPr id="99332" name="Rectangle 4"/>
          <p:cNvSpPr>
            <a:spLocks noGrp="1" noChangeArrowheads="1"/>
          </p:cNvSpPr>
          <p:nvPr>
            <p:ph type="ftr" sz="quarter" idx="2"/>
          </p:nvPr>
        </p:nvSpPr>
        <p:spPr bwMode="auto">
          <a:xfrm>
            <a:off x="0" y="6634163"/>
            <a:ext cx="4017963" cy="349250"/>
          </a:xfrm>
          <a:prstGeom prst="rect">
            <a:avLst/>
          </a:prstGeom>
          <a:noFill/>
          <a:ln w="9525">
            <a:noFill/>
            <a:miter lim="800000"/>
            <a:headEnd/>
            <a:tailEnd/>
          </a:ln>
          <a:effectLst/>
        </p:spPr>
        <p:txBody>
          <a:bodyPr vert="horz" wrap="square" lIns="91380" tIns="45689" rIns="91380" bIns="45689" numCol="1" anchor="b" anchorCtr="0" compatLnSpc="1">
            <a:prstTxWarp prst="textNoShape">
              <a:avLst/>
            </a:prstTxWarp>
          </a:bodyPr>
          <a:lstStyle>
            <a:lvl1pPr>
              <a:defRPr sz="1200" b="0"/>
            </a:lvl1pPr>
          </a:lstStyle>
          <a:p>
            <a:pPr>
              <a:defRPr/>
            </a:pPr>
            <a:endParaRPr lang="en-US"/>
          </a:p>
        </p:txBody>
      </p:sp>
      <p:sp>
        <p:nvSpPr>
          <p:cNvPr id="99333" name="Rectangle 5"/>
          <p:cNvSpPr>
            <a:spLocks noGrp="1" noChangeArrowheads="1"/>
          </p:cNvSpPr>
          <p:nvPr>
            <p:ph type="sldNum" sz="quarter" idx="3"/>
          </p:nvPr>
        </p:nvSpPr>
        <p:spPr bwMode="auto">
          <a:xfrm>
            <a:off x="5251450" y="6634163"/>
            <a:ext cx="4017963" cy="349250"/>
          </a:xfrm>
          <a:prstGeom prst="rect">
            <a:avLst/>
          </a:prstGeom>
          <a:noFill/>
          <a:ln w="9525">
            <a:noFill/>
            <a:miter lim="800000"/>
            <a:headEnd/>
            <a:tailEnd/>
          </a:ln>
          <a:effectLst/>
        </p:spPr>
        <p:txBody>
          <a:bodyPr vert="horz" wrap="square" lIns="91380" tIns="45689" rIns="91380" bIns="45689" numCol="1" anchor="b" anchorCtr="0" compatLnSpc="1">
            <a:prstTxWarp prst="textNoShape">
              <a:avLst/>
            </a:prstTxWarp>
          </a:bodyPr>
          <a:lstStyle>
            <a:lvl1pPr algn="r">
              <a:defRPr sz="1200" b="0"/>
            </a:lvl1pPr>
          </a:lstStyle>
          <a:p>
            <a:pPr>
              <a:defRPr/>
            </a:pPr>
            <a:fld id="{236DB35A-FFEC-44E4-91C4-D1A436769B7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4017963" cy="349250"/>
          </a:xfrm>
          <a:prstGeom prst="rect">
            <a:avLst/>
          </a:prstGeom>
          <a:noFill/>
          <a:ln w="9525">
            <a:noFill/>
            <a:miter lim="800000"/>
            <a:headEnd/>
            <a:tailEnd/>
          </a:ln>
          <a:effectLst/>
        </p:spPr>
        <p:txBody>
          <a:bodyPr vert="horz" wrap="square" lIns="92823" tIns="46414" rIns="92823" bIns="46414" numCol="1" anchor="t" anchorCtr="0" compatLnSpc="1">
            <a:prstTxWarp prst="textNoShape">
              <a:avLst/>
            </a:prstTxWarp>
          </a:bodyPr>
          <a:lstStyle>
            <a:lvl1pPr defTabSz="928688">
              <a:defRPr sz="1200" b="0"/>
            </a:lvl1pPr>
          </a:lstStyle>
          <a:p>
            <a:pPr>
              <a:defRPr/>
            </a:pPr>
            <a:endParaRPr lang="en-US"/>
          </a:p>
        </p:txBody>
      </p:sp>
      <p:sp>
        <p:nvSpPr>
          <p:cNvPr id="47107" name="Rectangle 3"/>
          <p:cNvSpPr>
            <a:spLocks noGrp="1" noChangeArrowheads="1"/>
          </p:cNvSpPr>
          <p:nvPr>
            <p:ph type="dt" idx="1"/>
          </p:nvPr>
        </p:nvSpPr>
        <p:spPr bwMode="auto">
          <a:xfrm>
            <a:off x="5251450" y="0"/>
            <a:ext cx="4017963" cy="349250"/>
          </a:xfrm>
          <a:prstGeom prst="rect">
            <a:avLst/>
          </a:prstGeom>
          <a:noFill/>
          <a:ln w="9525">
            <a:noFill/>
            <a:miter lim="800000"/>
            <a:headEnd/>
            <a:tailEnd/>
          </a:ln>
          <a:effectLst/>
        </p:spPr>
        <p:txBody>
          <a:bodyPr vert="horz" wrap="square" lIns="92823" tIns="46414" rIns="92823" bIns="46414" numCol="1" anchor="t" anchorCtr="0" compatLnSpc="1">
            <a:prstTxWarp prst="textNoShape">
              <a:avLst/>
            </a:prstTxWarp>
          </a:bodyPr>
          <a:lstStyle>
            <a:lvl1pPr algn="r" defTabSz="928688">
              <a:defRPr sz="1200" b="0"/>
            </a:lvl1pPr>
          </a:lstStyle>
          <a:p>
            <a:pPr>
              <a:defRPr/>
            </a:pPr>
            <a:endParaRPr lang="en-US"/>
          </a:p>
        </p:txBody>
      </p:sp>
      <p:sp>
        <p:nvSpPr>
          <p:cNvPr id="60420" name="Rectangle 4"/>
          <p:cNvSpPr>
            <a:spLocks noGrp="1" noRot="1" noChangeAspect="1" noChangeArrowheads="1" noTextEdit="1"/>
          </p:cNvSpPr>
          <p:nvPr>
            <p:ph type="sldImg" idx="2"/>
          </p:nvPr>
        </p:nvSpPr>
        <p:spPr bwMode="auto">
          <a:xfrm>
            <a:off x="2889250" y="523875"/>
            <a:ext cx="3492500" cy="2619375"/>
          </a:xfrm>
          <a:prstGeom prst="rect">
            <a:avLst/>
          </a:prstGeom>
          <a:noFill/>
          <a:ln w="9525">
            <a:solidFill>
              <a:srgbClr val="000000"/>
            </a:solidFill>
            <a:miter lim="800000"/>
            <a:headEnd/>
            <a:tailEnd/>
          </a:ln>
        </p:spPr>
      </p:sp>
      <p:sp>
        <p:nvSpPr>
          <p:cNvPr id="47109" name="Rectangle 5"/>
          <p:cNvSpPr>
            <a:spLocks noGrp="1" noChangeArrowheads="1"/>
          </p:cNvSpPr>
          <p:nvPr>
            <p:ph type="body" sz="quarter" idx="3"/>
          </p:nvPr>
        </p:nvSpPr>
        <p:spPr bwMode="auto">
          <a:xfrm>
            <a:off x="927100" y="3317875"/>
            <a:ext cx="7416800" cy="3143250"/>
          </a:xfrm>
          <a:prstGeom prst="rect">
            <a:avLst/>
          </a:prstGeom>
          <a:noFill/>
          <a:ln w="9525">
            <a:noFill/>
            <a:miter lim="800000"/>
            <a:headEnd/>
            <a:tailEnd/>
          </a:ln>
          <a:effectLst/>
        </p:spPr>
        <p:txBody>
          <a:bodyPr vert="horz" wrap="square" lIns="92823" tIns="46414" rIns="92823" bIns="464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7110" name="Rectangle 6"/>
          <p:cNvSpPr>
            <a:spLocks noGrp="1" noChangeArrowheads="1"/>
          </p:cNvSpPr>
          <p:nvPr>
            <p:ph type="ftr" sz="quarter" idx="4"/>
          </p:nvPr>
        </p:nvSpPr>
        <p:spPr bwMode="auto">
          <a:xfrm>
            <a:off x="0" y="6634163"/>
            <a:ext cx="4017963" cy="349250"/>
          </a:xfrm>
          <a:prstGeom prst="rect">
            <a:avLst/>
          </a:prstGeom>
          <a:noFill/>
          <a:ln w="9525">
            <a:noFill/>
            <a:miter lim="800000"/>
            <a:headEnd/>
            <a:tailEnd/>
          </a:ln>
          <a:effectLst/>
        </p:spPr>
        <p:txBody>
          <a:bodyPr vert="horz" wrap="square" lIns="92823" tIns="46414" rIns="92823" bIns="46414" numCol="1" anchor="b" anchorCtr="0" compatLnSpc="1">
            <a:prstTxWarp prst="textNoShape">
              <a:avLst/>
            </a:prstTxWarp>
          </a:bodyPr>
          <a:lstStyle>
            <a:lvl1pPr defTabSz="928688">
              <a:defRPr sz="1200" b="0"/>
            </a:lvl1pPr>
          </a:lstStyle>
          <a:p>
            <a:pPr>
              <a:defRPr/>
            </a:pPr>
            <a:endParaRPr lang="en-US"/>
          </a:p>
        </p:txBody>
      </p:sp>
      <p:sp>
        <p:nvSpPr>
          <p:cNvPr id="47111" name="Rectangle 7"/>
          <p:cNvSpPr>
            <a:spLocks noGrp="1" noChangeArrowheads="1"/>
          </p:cNvSpPr>
          <p:nvPr>
            <p:ph type="sldNum" sz="quarter" idx="5"/>
          </p:nvPr>
        </p:nvSpPr>
        <p:spPr bwMode="auto">
          <a:xfrm>
            <a:off x="5251450" y="6634163"/>
            <a:ext cx="4017963" cy="349250"/>
          </a:xfrm>
          <a:prstGeom prst="rect">
            <a:avLst/>
          </a:prstGeom>
          <a:noFill/>
          <a:ln w="9525">
            <a:noFill/>
            <a:miter lim="800000"/>
            <a:headEnd/>
            <a:tailEnd/>
          </a:ln>
          <a:effectLst/>
        </p:spPr>
        <p:txBody>
          <a:bodyPr vert="horz" wrap="square" lIns="92823" tIns="46414" rIns="92823" bIns="46414" numCol="1" anchor="b" anchorCtr="0" compatLnSpc="1">
            <a:prstTxWarp prst="textNoShape">
              <a:avLst/>
            </a:prstTxWarp>
          </a:bodyPr>
          <a:lstStyle>
            <a:lvl1pPr algn="r" defTabSz="928688">
              <a:defRPr sz="1200" b="0"/>
            </a:lvl1pPr>
          </a:lstStyle>
          <a:p>
            <a:pPr>
              <a:defRPr/>
            </a:pPr>
            <a:fld id="{05E535EF-7AD3-4937-9B80-E3F9178ADE2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5E535EF-7AD3-4937-9B80-E3F9178ADE20}"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5E535EF-7AD3-4937-9B80-E3F9178ADE20}"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5E535EF-7AD3-4937-9B80-E3F9178ADE20}"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5E535EF-7AD3-4937-9B80-E3F9178ADE20}"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5E535EF-7AD3-4937-9B80-E3F9178ADE20}"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5E535EF-7AD3-4937-9B80-E3F9178ADE20}"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5E535EF-7AD3-4937-9B80-E3F9178ADE20}"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5E535EF-7AD3-4937-9B80-E3F9178ADE20}"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5E535EF-7AD3-4937-9B80-E3F9178ADE20}"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5E535EF-7AD3-4937-9B80-E3F9178ADE20}"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5E535EF-7AD3-4937-9B80-E3F9178ADE20}"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5E535EF-7AD3-4937-9B80-E3F9178ADE20}"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5E535EF-7AD3-4937-9B80-E3F9178ADE20}"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5E535EF-7AD3-4937-9B80-E3F9178ADE20}"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5E535EF-7AD3-4937-9B80-E3F9178ADE20}"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5E535EF-7AD3-4937-9B80-E3F9178ADE20}"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5E535EF-7AD3-4937-9B80-E3F9178ADE20}"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D380E5F2-8F18-442D-A063-20C11B16E654}" type="slidenum">
              <a:rPr lang="en-US" smtClean="0"/>
              <a:pPr/>
              <a:t>25</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5E535EF-7AD3-4937-9B80-E3F9178ADE20}"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5E535EF-7AD3-4937-9B80-E3F9178ADE20}"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5E535EF-7AD3-4937-9B80-E3F9178ADE20}"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5E535EF-7AD3-4937-9B80-E3F9178ADE20}"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5E535EF-7AD3-4937-9B80-E3F9178ADE20}"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5E535EF-7AD3-4937-9B80-E3F9178ADE20}"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5E535EF-7AD3-4937-9B80-E3F9178ADE20}"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5E535EF-7AD3-4937-9B80-E3F9178ADE20}"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5E535EF-7AD3-4937-9B80-E3F9178ADE20}"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5E535EF-7AD3-4937-9B80-E3F9178ADE20}"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5E535EF-7AD3-4937-9B80-E3F9178ADE20}"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5E535EF-7AD3-4937-9B80-E3F9178ADE20}"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5E535EF-7AD3-4937-9B80-E3F9178ADE20}"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5E535EF-7AD3-4937-9B80-E3F9178ADE20}"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5E535EF-7AD3-4937-9B80-E3F9178ADE20}"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5E535EF-7AD3-4937-9B80-E3F9178ADE20}"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5E535EF-7AD3-4937-9B80-E3F9178ADE20}"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5E535EF-7AD3-4937-9B80-E3F9178ADE20}"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5E535EF-7AD3-4937-9B80-E3F9178ADE20}"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5E535EF-7AD3-4937-9B80-E3F9178ADE20}" type="slidenum">
              <a:rPr lang="en-US" smtClean="0"/>
              <a:pPr>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5E535EF-7AD3-4937-9B80-E3F9178ADE20}" type="slidenum">
              <a:rPr lang="en-US" smtClean="0"/>
              <a:pPr>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5E535EF-7AD3-4937-9B80-E3F9178ADE20}"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5E535EF-7AD3-4937-9B80-E3F9178ADE20}"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5E535EF-7AD3-4937-9B80-E3F9178ADE20}" type="slidenum">
              <a:rPr lang="en-US" smtClean="0"/>
              <a:pPr>
                <a:defRPr/>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5E535EF-7AD3-4937-9B80-E3F9178ADE20}" type="slidenum">
              <a:rPr lang="en-US" smtClean="0"/>
              <a:pPr>
                <a:defRPr/>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5E535EF-7AD3-4937-9B80-E3F9178ADE20}" type="slidenum">
              <a:rPr lang="en-US" smtClean="0"/>
              <a:pPr>
                <a:defRPr/>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5E535EF-7AD3-4937-9B80-E3F9178ADE20}" type="slidenum">
              <a:rPr lang="en-US" smtClean="0"/>
              <a:pPr>
                <a:defRPr/>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5E535EF-7AD3-4937-9B80-E3F9178ADE20}" type="slidenum">
              <a:rPr lang="en-US" smtClean="0"/>
              <a:pPr>
                <a:defRPr/>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5E535EF-7AD3-4937-9B80-E3F9178ADE20}" type="slidenum">
              <a:rPr lang="en-US" smtClean="0"/>
              <a:pPr>
                <a:defRPr/>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5E535EF-7AD3-4937-9B80-E3F9178ADE20}" type="slidenum">
              <a:rPr lang="en-US" smtClean="0"/>
              <a:pPr>
                <a:defRPr/>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5E535EF-7AD3-4937-9B80-E3F9178ADE20}" type="slidenum">
              <a:rPr lang="en-US" smtClean="0"/>
              <a:pPr>
                <a:defRPr/>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5E535EF-7AD3-4937-9B80-E3F9178ADE20}" type="slidenum">
              <a:rPr lang="en-US" smtClean="0"/>
              <a:pPr>
                <a:defRPr/>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5E535EF-7AD3-4937-9B80-E3F9178ADE20}" type="slidenum">
              <a:rPr lang="en-US" smtClean="0"/>
              <a:pPr>
                <a:defRPr/>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5E535EF-7AD3-4937-9B80-E3F9178ADE20}" type="slidenum">
              <a:rPr lang="en-US" smtClean="0"/>
              <a:pPr>
                <a:defRPr/>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5E535EF-7AD3-4937-9B80-E3F9178ADE20}" type="slidenum">
              <a:rPr lang="en-US" smtClean="0"/>
              <a:pPr>
                <a:defRPr/>
              </a:pPr>
              <a:t>57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5E535EF-7AD3-4937-9B80-E3F9178ADE20}"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5E535EF-7AD3-4937-9B80-E3F9178ADE20}"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5E535EF-7AD3-4937-9B80-E3F9178ADE20}"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05E535EF-7AD3-4937-9B80-E3F9178ADE20}"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76CFB1-97AA-49BA-832D-F63E9FEC8DB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34A07F-6F3D-4CA0-8891-AB3173082EF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23AC19-5922-4FBF-A995-075E009AD17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329F98-73DE-4731-B6DF-590EF8719D8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EA8F51-5DFA-4E63-8C73-B874E61290A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77A5EC3-BB64-4939-BBEC-09D10A3CCEF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1B53280-6C1F-4CD3-88DF-92C94F1D9C4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41A0E5-F620-40D4-BEEC-789CEDF45A2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FBCE40B-559C-4571-A760-DDD3B1D764E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A362F7-50FC-4193-9142-F97DB0BCAFB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5017CB-D54E-41FC-9A8A-D22656CDBF5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93AD97FD-8643-4697-AADB-0CB8ADAB15B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0" fontAlgn="base" hangingPunct="0">
        <a:spcBef>
          <a:spcPct val="0"/>
        </a:spcBef>
        <a:spcAft>
          <a:spcPct val="0"/>
        </a:spcAft>
        <a:defRPr sz="4400">
          <a:solidFill>
            <a:srgbClr val="FFFFA1"/>
          </a:solidFill>
          <a:latin typeface="+mj-lt"/>
          <a:ea typeface="+mj-ea"/>
          <a:cs typeface="+mj-cs"/>
        </a:defRPr>
      </a:lvl1pPr>
      <a:lvl2pPr algn="l" rtl="0" eaLnBrk="0" fontAlgn="base" hangingPunct="0">
        <a:spcBef>
          <a:spcPct val="0"/>
        </a:spcBef>
        <a:spcAft>
          <a:spcPct val="0"/>
        </a:spcAft>
        <a:defRPr sz="4400">
          <a:solidFill>
            <a:srgbClr val="FFFFA1"/>
          </a:solidFill>
          <a:latin typeface="Palatino Linotype" pitchFamily="18" charset="0"/>
        </a:defRPr>
      </a:lvl2pPr>
      <a:lvl3pPr algn="l" rtl="0" eaLnBrk="0" fontAlgn="base" hangingPunct="0">
        <a:spcBef>
          <a:spcPct val="0"/>
        </a:spcBef>
        <a:spcAft>
          <a:spcPct val="0"/>
        </a:spcAft>
        <a:defRPr sz="4400">
          <a:solidFill>
            <a:srgbClr val="FFFFA1"/>
          </a:solidFill>
          <a:latin typeface="Palatino Linotype" pitchFamily="18" charset="0"/>
        </a:defRPr>
      </a:lvl3pPr>
      <a:lvl4pPr algn="l" rtl="0" eaLnBrk="0" fontAlgn="base" hangingPunct="0">
        <a:spcBef>
          <a:spcPct val="0"/>
        </a:spcBef>
        <a:spcAft>
          <a:spcPct val="0"/>
        </a:spcAft>
        <a:defRPr sz="4400">
          <a:solidFill>
            <a:srgbClr val="FFFFA1"/>
          </a:solidFill>
          <a:latin typeface="Palatino Linotype" pitchFamily="18" charset="0"/>
        </a:defRPr>
      </a:lvl4pPr>
      <a:lvl5pPr algn="l" rtl="0" eaLnBrk="0" fontAlgn="base" hangingPunct="0">
        <a:spcBef>
          <a:spcPct val="0"/>
        </a:spcBef>
        <a:spcAft>
          <a:spcPct val="0"/>
        </a:spcAft>
        <a:defRPr sz="4400">
          <a:solidFill>
            <a:srgbClr val="FFFFA1"/>
          </a:solidFill>
          <a:latin typeface="Palatino Linotype" pitchFamily="18" charset="0"/>
        </a:defRPr>
      </a:lvl5pPr>
      <a:lvl6pPr marL="457200" algn="l" rtl="0" fontAlgn="base">
        <a:spcBef>
          <a:spcPct val="0"/>
        </a:spcBef>
        <a:spcAft>
          <a:spcPct val="0"/>
        </a:spcAft>
        <a:defRPr sz="4400">
          <a:solidFill>
            <a:srgbClr val="FFFFA1"/>
          </a:solidFill>
          <a:latin typeface="Palatino Linotype" pitchFamily="18" charset="0"/>
        </a:defRPr>
      </a:lvl6pPr>
      <a:lvl7pPr marL="914400" algn="l" rtl="0" fontAlgn="base">
        <a:spcBef>
          <a:spcPct val="0"/>
        </a:spcBef>
        <a:spcAft>
          <a:spcPct val="0"/>
        </a:spcAft>
        <a:defRPr sz="4400">
          <a:solidFill>
            <a:srgbClr val="FFFFA1"/>
          </a:solidFill>
          <a:latin typeface="Palatino Linotype" pitchFamily="18" charset="0"/>
        </a:defRPr>
      </a:lvl7pPr>
      <a:lvl8pPr marL="1371600" algn="l" rtl="0" fontAlgn="base">
        <a:spcBef>
          <a:spcPct val="0"/>
        </a:spcBef>
        <a:spcAft>
          <a:spcPct val="0"/>
        </a:spcAft>
        <a:defRPr sz="4400">
          <a:solidFill>
            <a:srgbClr val="FFFFA1"/>
          </a:solidFill>
          <a:latin typeface="Palatino Linotype" pitchFamily="18" charset="0"/>
        </a:defRPr>
      </a:lvl8pPr>
      <a:lvl9pPr marL="1828800" algn="l" rtl="0" fontAlgn="base">
        <a:spcBef>
          <a:spcPct val="0"/>
        </a:spcBef>
        <a:spcAft>
          <a:spcPct val="0"/>
        </a:spcAft>
        <a:defRPr sz="4400">
          <a:solidFill>
            <a:srgbClr val="FFFFA1"/>
          </a:solidFill>
          <a:latin typeface="Palatino Linotype"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5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8600" y="1600200"/>
            <a:ext cx="7924800" cy="1828800"/>
          </a:xfrm>
        </p:spPr>
        <p:txBody>
          <a:bodyPr/>
          <a:lstStyle/>
          <a:p>
            <a:pPr eaLnBrk="1" hangingPunct="1"/>
            <a:r>
              <a:rPr lang="en-US" b="1" smtClean="0">
                <a:solidFill>
                  <a:srgbClr val="0070C0"/>
                </a:solidFill>
              </a:rPr>
              <a:t>Introduction to Cooperative Weed Management Areas</a:t>
            </a:r>
          </a:p>
        </p:txBody>
      </p:sp>
      <p:pic>
        <p:nvPicPr>
          <p:cNvPr id="2051" name="Picture 4" descr="mipn logo"/>
          <p:cNvPicPr>
            <a:picLocks noChangeAspect="1" noChangeArrowheads="1"/>
          </p:cNvPicPr>
          <p:nvPr/>
        </p:nvPicPr>
        <p:blipFill>
          <a:blip r:embed="rId3" cstate="email"/>
          <a:srcRect/>
          <a:stretch>
            <a:fillRect/>
          </a:stretch>
        </p:blipFill>
        <p:spPr bwMode="auto">
          <a:xfrm>
            <a:off x="5257800" y="5287963"/>
            <a:ext cx="3886200" cy="1570037"/>
          </a:xfrm>
          <a:prstGeom prst="rect">
            <a:avLst/>
          </a:prstGeom>
          <a:noFill/>
          <a:ln w="9525">
            <a:noFill/>
            <a:miter lim="800000"/>
            <a:headEnd/>
            <a:tailEnd/>
          </a:ln>
        </p:spPr>
      </p:pic>
      <p:sp>
        <p:nvSpPr>
          <p:cNvPr id="2052" name="Rectangle 12"/>
          <p:cNvSpPr>
            <a:spLocks noChangeArrowheads="1"/>
          </p:cNvSpPr>
          <p:nvPr/>
        </p:nvSpPr>
        <p:spPr bwMode="auto">
          <a:xfrm rot="10800000" flipV="1">
            <a:off x="149225" y="5405993"/>
            <a:ext cx="8774113" cy="738664"/>
          </a:xfrm>
          <a:prstGeom prst="rect">
            <a:avLst/>
          </a:prstGeom>
          <a:noFill/>
          <a:ln w="8001" algn="ctr">
            <a:noFill/>
            <a:miter lim="800000"/>
            <a:headEnd/>
            <a:tailEnd/>
          </a:ln>
        </p:spPr>
        <p:txBody>
          <a:bodyPr>
            <a:spAutoFit/>
          </a:bodyPr>
          <a:lstStyle/>
          <a:p>
            <a:r>
              <a:rPr lang="en-US" sz="1400" dirty="0">
                <a:latin typeface="+mn-lt"/>
              </a:rPr>
              <a:t>Kate Howe</a:t>
            </a:r>
          </a:p>
          <a:p>
            <a:r>
              <a:rPr lang="en-US" sz="1400" dirty="0">
                <a:latin typeface="+mn-lt"/>
              </a:rPr>
              <a:t>Midwest Invasive Plant Network</a:t>
            </a:r>
          </a:p>
          <a:p>
            <a:r>
              <a:rPr lang="en-US" sz="1400" dirty="0">
                <a:latin typeface="+mn-lt"/>
              </a:rPr>
              <a:t>Purdue University</a:t>
            </a:r>
          </a:p>
        </p:txBody>
      </p:sp>
      <p:sp>
        <p:nvSpPr>
          <p:cNvPr id="2053" name="Text Box 13"/>
          <p:cNvSpPr txBox="1">
            <a:spLocks noChangeArrowheads="1"/>
          </p:cNvSpPr>
          <p:nvPr/>
        </p:nvSpPr>
        <p:spPr bwMode="auto">
          <a:xfrm>
            <a:off x="381000" y="3581400"/>
            <a:ext cx="8153400" cy="946150"/>
          </a:xfrm>
          <a:prstGeom prst="rect">
            <a:avLst/>
          </a:prstGeom>
          <a:noFill/>
          <a:ln w="8001" algn="ctr">
            <a:noFill/>
            <a:miter lim="800000"/>
            <a:headEnd/>
            <a:tailEnd/>
          </a:ln>
        </p:spPr>
        <p:txBody>
          <a:bodyPr>
            <a:spAutoFit/>
          </a:bodyPr>
          <a:lstStyle/>
          <a:p>
            <a:pPr algn="ctr"/>
            <a:r>
              <a:rPr lang="en-US" sz="2800" b="0">
                <a:solidFill>
                  <a:srgbClr val="00B050"/>
                </a:solidFill>
              </a:rPr>
              <a:t>What are they, what can they do for me, and how do I get one started?</a:t>
            </a:r>
          </a:p>
        </p:txBody>
      </p:sp>
      <p:pic>
        <p:nvPicPr>
          <p:cNvPr id="2054" name="Picture 14"/>
          <p:cNvPicPr>
            <a:picLocks noChangeAspect="1" noChangeArrowheads="1"/>
          </p:cNvPicPr>
          <p:nvPr/>
        </p:nvPicPr>
        <p:blipFill>
          <a:blip r:embed="rId4" cstate="email"/>
          <a:srcRect/>
          <a:stretch>
            <a:fillRect/>
          </a:stretch>
        </p:blipFill>
        <p:spPr bwMode="auto">
          <a:xfrm>
            <a:off x="0" y="198438"/>
            <a:ext cx="9144000" cy="1249362"/>
          </a:xfrm>
          <a:prstGeom prst="rect">
            <a:avLst/>
          </a:prstGeom>
          <a:noFill/>
          <a:ln w="8001" algn="ctr">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b="1" smtClean="0">
                <a:solidFill>
                  <a:srgbClr val="0070C0"/>
                </a:solidFill>
              </a:rPr>
              <a:t>Benefits of a CWMA</a:t>
            </a:r>
          </a:p>
        </p:txBody>
      </p:sp>
      <p:sp>
        <p:nvSpPr>
          <p:cNvPr id="11267" name="Content Placeholder 2"/>
          <p:cNvSpPr>
            <a:spLocks noGrp="1"/>
          </p:cNvSpPr>
          <p:nvPr>
            <p:ph idx="1"/>
          </p:nvPr>
        </p:nvSpPr>
        <p:spPr>
          <a:xfrm>
            <a:off x="457200" y="1295400"/>
            <a:ext cx="8229600" cy="4525963"/>
          </a:xfrm>
        </p:spPr>
        <p:txBody>
          <a:bodyPr/>
          <a:lstStyle/>
          <a:p>
            <a:pPr eaLnBrk="1" hangingPunct="1"/>
            <a:r>
              <a:rPr lang="en-US" smtClean="0"/>
              <a:t>CWMAs are highly visible.</a:t>
            </a:r>
          </a:p>
        </p:txBody>
      </p:sp>
      <p:pic>
        <p:nvPicPr>
          <p:cNvPr id="11268" name="Picture 4" descr="Phrag Whack Rt 86.JPG"/>
          <p:cNvPicPr>
            <a:picLocks noChangeAspect="1"/>
          </p:cNvPicPr>
          <p:nvPr/>
        </p:nvPicPr>
        <p:blipFill>
          <a:blip r:embed="rId3" cstate="email"/>
          <a:srcRect/>
          <a:stretch>
            <a:fillRect/>
          </a:stretch>
        </p:blipFill>
        <p:spPr bwMode="auto">
          <a:xfrm>
            <a:off x="838200" y="2286000"/>
            <a:ext cx="7543800" cy="4208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b="1" smtClean="0">
                <a:solidFill>
                  <a:srgbClr val="0070C0"/>
                </a:solidFill>
              </a:rPr>
              <a:t>Benefits of a CWMA</a:t>
            </a:r>
          </a:p>
        </p:txBody>
      </p:sp>
      <p:sp>
        <p:nvSpPr>
          <p:cNvPr id="12291" name="Content Placeholder 2"/>
          <p:cNvSpPr>
            <a:spLocks noGrp="1"/>
          </p:cNvSpPr>
          <p:nvPr>
            <p:ph idx="1"/>
          </p:nvPr>
        </p:nvSpPr>
        <p:spPr>
          <a:xfrm>
            <a:off x="457200" y="1219200"/>
            <a:ext cx="8229600" cy="4525963"/>
          </a:xfrm>
        </p:spPr>
        <p:txBody>
          <a:bodyPr/>
          <a:lstStyle/>
          <a:p>
            <a:pPr eaLnBrk="1" hangingPunct="1"/>
            <a:r>
              <a:rPr lang="en-US" smtClean="0"/>
              <a:t>They raise awareness of invasive species.</a:t>
            </a:r>
          </a:p>
        </p:txBody>
      </p:sp>
      <p:pic>
        <p:nvPicPr>
          <p:cNvPr id="12292" name="Picture 3" descr="Weeds Across Borders CWMA, WA.JPG"/>
          <p:cNvPicPr>
            <a:picLocks noChangeAspect="1"/>
          </p:cNvPicPr>
          <p:nvPr/>
        </p:nvPicPr>
        <p:blipFill>
          <a:blip r:embed="rId3" cstate="email"/>
          <a:srcRect/>
          <a:stretch>
            <a:fillRect/>
          </a:stretch>
        </p:blipFill>
        <p:spPr bwMode="auto">
          <a:xfrm>
            <a:off x="1752600" y="1905000"/>
            <a:ext cx="589280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b="1" smtClean="0">
                <a:solidFill>
                  <a:srgbClr val="0070C0"/>
                </a:solidFill>
              </a:rPr>
              <a:t>Benefits of a CWMA</a:t>
            </a:r>
          </a:p>
        </p:txBody>
      </p:sp>
      <p:sp>
        <p:nvSpPr>
          <p:cNvPr id="13315" name="Content Placeholder 2"/>
          <p:cNvSpPr>
            <a:spLocks noGrp="1"/>
          </p:cNvSpPr>
          <p:nvPr>
            <p:ph idx="1"/>
          </p:nvPr>
        </p:nvSpPr>
        <p:spPr>
          <a:xfrm>
            <a:off x="457200" y="1219200"/>
            <a:ext cx="8229600" cy="4525963"/>
          </a:xfrm>
        </p:spPr>
        <p:txBody>
          <a:bodyPr/>
          <a:lstStyle/>
          <a:p>
            <a:pPr eaLnBrk="1" hangingPunct="1"/>
            <a:r>
              <a:rPr lang="en-US" smtClean="0"/>
              <a:t>They provide an early detection and rapid response network.</a:t>
            </a:r>
          </a:p>
        </p:txBody>
      </p:sp>
      <p:pic>
        <p:nvPicPr>
          <p:cNvPr id="13316" name="Picture 4" descr="Ricktraining6.jpg"/>
          <p:cNvPicPr>
            <a:picLocks noChangeAspect="1"/>
          </p:cNvPicPr>
          <p:nvPr/>
        </p:nvPicPr>
        <p:blipFill>
          <a:blip r:embed="rId3" cstate="email"/>
          <a:srcRect/>
          <a:stretch>
            <a:fillRect/>
          </a:stretch>
        </p:blipFill>
        <p:spPr bwMode="auto">
          <a:xfrm>
            <a:off x="1371600" y="2362200"/>
            <a:ext cx="6400800" cy="4256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b="1" smtClean="0">
                <a:solidFill>
                  <a:srgbClr val="0070C0"/>
                </a:solidFill>
              </a:rPr>
              <a:t>Benefits of a CWMA</a:t>
            </a:r>
          </a:p>
        </p:txBody>
      </p:sp>
      <p:sp>
        <p:nvSpPr>
          <p:cNvPr id="14339" name="Content Placeholder 2"/>
          <p:cNvSpPr>
            <a:spLocks noGrp="1"/>
          </p:cNvSpPr>
          <p:nvPr>
            <p:ph idx="1"/>
          </p:nvPr>
        </p:nvSpPr>
        <p:spPr>
          <a:xfrm>
            <a:off x="457200" y="1219200"/>
            <a:ext cx="8229600" cy="4525963"/>
          </a:xfrm>
        </p:spPr>
        <p:txBody>
          <a:bodyPr/>
          <a:lstStyle/>
          <a:p>
            <a:pPr eaLnBrk="1" hangingPunct="1"/>
            <a:r>
              <a:rPr lang="en-US" smtClean="0"/>
              <a:t>They can help secure funding for invasive plant projects. </a:t>
            </a:r>
          </a:p>
          <a:p>
            <a:pPr lvl="1" eaLnBrk="1" hangingPunct="1">
              <a:buFontTx/>
              <a:buNone/>
            </a:pPr>
            <a:r>
              <a:rPr lang="en-US" smtClean="0"/>
              <a:t>Examples:</a:t>
            </a:r>
          </a:p>
          <a:p>
            <a:pPr lvl="1" eaLnBrk="1" hangingPunct="1"/>
            <a:r>
              <a:rPr lang="en-US" smtClean="0"/>
              <a:t>National Fish &amp;Wildlife Foundation, Pulling Together Initiative</a:t>
            </a:r>
          </a:p>
          <a:p>
            <a:pPr lvl="1" eaLnBrk="1" hangingPunct="1"/>
            <a:r>
              <a:rPr lang="en-US" smtClean="0"/>
              <a:t>USFS State &amp; Private Forestry</a:t>
            </a:r>
          </a:p>
          <a:p>
            <a:pPr lvl="1" eaLnBrk="1" hangingPunct="1"/>
            <a:r>
              <a:rPr lang="en-US" smtClean="0"/>
              <a:t>USFWS </a:t>
            </a:r>
          </a:p>
          <a:p>
            <a:pPr lvl="1" eaLnBrk="1" hangingPunct="1"/>
            <a:r>
              <a:rPr lang="en-US" smtClean="0"/>
              <a:t>State funds</a:t>
            </a:r>
          </a:p>
          <a:p>
            <a:pPr lvl="1" eaLnBrk="1" hangingPunct="1"/>
            <a:r>
              <a:rPr lang="en-US" smtClean="0"/>
              <a:t>Private foundations</a:t>
            </a:r>
          </a:p>
          <a:p>
            <a:pPr lvl="1" eaLnBrk="1" hangingPunct="1"/>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eaLnBrk="1" hangingPunct="1"/>
            <a:r>
              <a:rPr lang="en-US" sz="4000" b="1" smtClean="0">
                <a:solidFill>
                  <a:srgbClr val="0070C0"/>
                </a:solidFill>
              </a:rPr>
              <a:t>Cooperative Weed Management Areas in the West</a:t>
            </a:r>
          </a:p>
        </p:txBody>
      </p:sp>
      <p:pic>
        <p:nvPicPr>
          <p:cNvPr id="15363" name="Picture 3" descr="coverage-map3"/>
          <p:cNvPicPr>
            <a:picLocks noChangeAspect="1" noChangeArrowheads="1"/>
          </p:cNvPicPr>
          <p:nvPr/>
        </p:nvPicPr>
        <p:blipFill>
          <a:blip r:embed="rId3" cstate="email"/>
          <a:srcRect/>
          <a:stretch>
            <a:fillRect/>
          </a:stretch>
        </p:blipFill>
        <p:spPr bwMode="auto">
          <a:xfrm>
            <a:off x="533400" y="1676400"/>
            <a:ext cx="8077200" cy="4624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457200"/>
            <a:ext cx="8229600" cy="1143000"/>
          </a:xfrm>
        </p:spPr>
        <p:txBody>
          <a:bodyPr/>
          <a:lstStyle/>
          <a:p>
            <a:pPr algn="ctr" eaLnBrk="1" hangingPunct="1"/>
            <a:r>
              <a:rPr lang="en-US" sz="3600" smtClean="0">
                <a:solidFill>
                  <a:srgbClr val="0070C0"/>
                </a:solidFill>
              </a:rPr>
              <a:t>Highlights of Accomplishments for California Weed Management Areas, 2001-2004</a:t>
            </a:r>
          </a:p>
        </p:txBody>
      </p:sp>
      <p:sp>
        <p:nvSpPr>
          <p:cNvPr id="16387" name="Rectangle 4"/>
          <p:cNvSpPr>
            <a:spLocks noChangeArrowheads="1"/>
          </p:cNvSpPr>
          <p:nvPr/>
        </p:nvSpPr>
        <p:spPr bwMode="auto">
          <a:xfrm>
            <a:off x="228600" y="2057400"/>
            <a:ext cx="8763000" cy="3749675"/>
          </a:xfrm>
          <a:prstGeom prst="rect">
            <a:avLst/>
          </a:prstGeom>
          <a:noFill/>
          <a:ln w="8001" algn="ctr">
            <a:noFill/>
            <a:miter lim="800000"/>
            <a:headEnd/>
            <a:tailEnd/>
          </a:ln>
        </p:spPr>
        <p:txBody>
          <a:bodyPr>
            <a:spAutoFit/>
          </a:bodyPr>
          <a:lstStyle/>
          <a:p>
            <a:r>
              <a:rPr lang="en-US" b="0"/>
              <a:t>• </a:t>
            </a:r>
            <a:r>
              <a:rPr lang="en-US" sz="2000" b="0"/>
              <a:t>The eradication of 2,015 populations of high priority weed infestations;</a:t>
            </a:r>
          </a:p>
          <a:p>
            <a:r>
              <a:rPr lang="en-US" sz="2000" b="0"/>
              <a:t>• The treatment of more than 128,421 acres of high priority weed infestations;</a:t>
            </a:r>
          </a:p>
          <a:p>
            <a:r>
              <a:rPr lang="en-US" sz="2000" b="0"/>
              <a:t>• The receipt of $7,025,187 in matching funds from outside grant funding and the contribution of in-kind donations and services by WMAs valuing $9,109,946;</a:t>
            </a:r>
          </a:p>
          <a:p>
            <a:r>
              <a:rPr lang="en-US" sz="2000" b="0"/>
              <a:t>• The distribution of $5.6 million to 45 WMAs covering 57 counties;</a:t>
            </a:r>
          </a:p>
          <a:p>
            <a:r>
              <a:rPr lang="en-US" sz="2000" b="0"/>
              <a:t>• The development of new local partnerships between public agencies, private landowners, agriculturalists and conservationists, with outreach programs reaching 88,803 people; and</a:t>
            </a:r>
          </a:p>
          <a:p>
            <a:r>
              <a:rPr lang="en-US" sz="2000" b="0"/>
              <a:t>• Attendance by 6,781 people at regular weed management meetings throughout the state.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8600" y="274638"/>
            <a:ext cx="8610600" cy="1143000"/>
          </a:xfrm>
        </p:spPr>
        <p:txBody>
          <a:bodyPr/>
          <a:lstStyle/>
          <a:p>
            <a:pPr algn="ctr" eaLnBrk="1" hangingPunct="1"/>
            <a:r>
              <a:rPr lang="en-US" sz="4000" b="1" smtClean="0">
                <a:solidFill>
                  <a:srgbClr val="0070C0"/>
                </a:solidFill>
              </a:rPr>
              <a:t>Our goal is to increase coverage by CWMAs in the East.</a:t>
            </a:r>
          </a:p>
        </p:txBody>
      </p:sp>
      <p:pic>
        <p:nvPicPr>
          <p:cNvPr id="17411" name="Picture 3" descr="CWMA2006"/>
          <p:cNvPicPr>
            <a:picLocks noChangeAspect="1" noChangeArrowheads="1"/>
          </p:cNvPicPr>
          <p:nvPr/>
        </p:nvPicPr>
        <p:blipFill>
          <a:blip r:embed="rId3" cstate="email"/>
          <a:srcRect/>
          <a:stretch>
            <a:fillRect/>
          </a:stretch>
        </p:blipFill>
        <p:spPr bwMode="auto">
          <a:xfrm>
            <a:off x="2514600" y="1524000"/>
            <a:ext cx="382905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04800" y="106363"/>
            <a:ext cx="9144000" cy="1417637"/>
          </a:xfrm>
        </p:spPr>
        <p:txBody>
          <a:bodyPr/>
          <a:lstStyle/>
          <a:p>
            <a:pPr eaLnBrk="1" hangingPunct="1"/>
            <a:r>
              <a:rPr lang="en-US" sz="4000" b="1" smtClean="0">
                <a:solidFill>
                  <a:srgbClr val="0070C0"/>
                </a:solidFill>
              </a:rPr>
              <a:t>Examples of CWMAs in the East</a:t>
            </a:r>
          </a:p>
        </p:txBody>
      </p:sp>
      <p:sp>
        <p:nvSpPr>
          <p:cNvPr id="18435" name="Rectangle 3"/>
          <p:cNvSpPr>
            <a:spLocks noGrp="1" noChangeArrowheads="1"/>
          </p:cNvSpPr>
          <p:nvPr>
            <p:ph idx="1"/>
          </p:nvPr>
        </p:nvSpPr>
        <p:spPr>
          <a:xfrm>
            <a:off x="76200" y="2057400"/>
            <a:ext cx="8382000" cy="4525963"/>
          </a:xfrm>
        </p:spPr>
        <p:txBody>
          <a:bodyPr/>
          <a:lstStyle/>
          <a:p>
            <a:pPr marL="609600" indent="-609600" eaLnBrk="1" hangingPunct="1">
              <a:lnSpc>
                <a:spcPct val="120000"/>
              </a:lnSpc>
              <a:buFontTx/>
              <a:buAutoNum type="arabicParenR"/>
            </a:pPr>
            <a:r>
              <a:rPr lang="en-US" b="1" smtClean="0">
                <a:solidFill>
                  <a:srgbClr val="00B050"/>
                </a:solidFill>
              </a:rPr>
              <a:t>Long Island Invasive Species Management Area (NY) </a:t>
            </a:r>
          </a:p>
          <a:p>
            <a:pPr marL="609600" indent="-609600" eaLnBrk="1" hangingPunct="1">
              <a:lnSpc>
                <a:spcPct val="120000"/>
              </a:lnSpc>
              <a:buFontTx/>
              <a:buAutoNum type="arabicParenR"/>
            </a:pPr>
            <a:r>
              <a:rPr lang="en-US" b="1" smtClean="0">
                <a:solidFill>
                  <a:srgbClr val="00B050"/>
                </a:solidFill>
              </a:rPr>
              <a:t>Northwoods CWMA (WI)</a:t>
            </a:r>
          </a:p>
        </p:txBody>
      </p:sp>
      <p:sp>
        <p:nvSpPr>
          <p:cNvPr id="18436" name="Line 4"/>
          <p:cNvSpPr>
            <a:spLocks noChangeShapeType="1"/>
          </p:cNvSpPr>
          <p:nvPr/>
        </p:nvSpPr>
        <p:spPr bwMode="auto">
          <a:xfrm>
            <a:off x="381000" y="1219200"/>
            <a:ext cx="8763000" cy="0"/>
          </a:xfrm>
          <a:prstGeom prst="line">
            <a:avLst/>
          </a:prstGeom>
          <a:noFill/>
          <a:ln w="28575">
            <a:solidFill>
              <a:srgbClr val="0070C0"/>
            </a:solidFill>
            <a:round/>
            <a:headEnd/>
            <a:tailEnd/>
          </a:ln>
        </p:spPr>
        <p:txBody>
          <a:bodyPr/>
          <a:lstStyle/>
          <a:p>
            <a:endParaRPr lang="en-US"/>
          </a:p>
        </p:txBody>
      </p:sp>
      <p:pic>
        <p:nvPicPr>
          <p:cNvPr id="18437" name="Picture 5" descr="Purple loosestrife KH 0608"/>
          <p:cNvPicPr>
            <a:picLocks noChangeAspect="1" noChangeArrowheads="1"/>
          </p:cNvPicPr>
          <p:nvPr/>
        </p:nvPicPr>
        <p:blipFill>
          <a:blip r:embed="rId3" cstate="email"/>
          <a:srcRect/>
          <a:stretch>
            <a:fillRect/>
          </a:stretch>
        </p:blipFill>
        <p:spPr bwMode="auto">
          <a:xfrm>
            <a:off x="6400800" y="1676400"/>
            <a:ext cx="2590800" cy="4425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122238"/>
            <a:ext cx="8305800" cy="1782762"/>
          </a:xfrm>
        </p:spPr>
        <p:txBody>
          <a:bodyPr/>
          <a:lstStyle/>
          <a:p>
            <a:pPr eaLnBrk="1" hangingPunct="1"/>
            <a:r>
              <a:rPr lang="en-US" b="1" smtClean="0">
                <a:solidFill>
                  <a:srgbClr val="0070C0"/>
                </a:solidFill>
              </a:rPr>
              <a:t>CWMAs in the East</a:t>
            </a:r>
            <a:r>
              <a:rPr lang="en-US" b="1" smtClean="0">
                <a:solidFill>
                  <a:srgbClr val="2F5C2A"/>
                </a:solidFill>
              </a:rPr>
              <a:t/>
            </a:r>
            <a:br>
              <a:rPr lang="en-US" b="1" smtClean="0">
                <a:solidFill>
                  <a:srgbClr val="2F5C2A"/>
                </a:solidFill>
              </a:rPr>
            </a:br>
            <a:r>
              <a:rPr lang="en-US" sz="800" b="1" smtClean="0">
                <a:solidFill>
                  <a:srgbClr val="2F5C2A"/>
                </a:solidFill>
              </a:rPr>
              <a:t/>
            </a:r>
            <a:br>
              <a:rPr lang="en-US" sz="800" b="1" smtClean="0">
                <a:solidFill>
                  <a:srgbClr val="2F5C2A"/>
                </a:solidFill>
              </a:rPr>
            </a:br>
            <a:r>
              <a:rPr lang="en-US" sz="4000" b="1" i="1" smtClean="0">
                <a:solidFill>
                  <a:srgbClr val="00B050"/>
                </a:solidFill>
              </a:rPr>
              <a:t>Long Island Invasive Species Management Area (LISMA)</a:t>
            </a:r>
          </a:p>
        </p:txBody>
      </p:sp>
      <p:sp>
        <p:nvSpPr>
          <p:cNvPr id="19459" name="Rectangle 3"/>
          <p:cNvSpPr>
            <a:spLocks noGrp="1" noChangeArrowheads="1"/>
          </p:cNvSpPr>
          <p:nvPr>
            <p:ph idx="1"/>
          </p:nvPr>
        </p:nvSpPr>
        <p:spPr>
          <a:xfrm>
            <a:off x="228600" y="2133600"/>
            <a:ext cx="3352800" cy="4876800"/>
          </a:xfrm>
        </p:spPr>
        <p:txBody>
          <a:bodyPr/>
          <a:lstStyle/>
          <a:p>
            <a:pPr eaLnBrk="1" hangingPunct="1">
              <a:lnSpc>
                <a:spcPct val="90000"/>
              </a:lnSpc>
            </a:pPr>
            <a:r>
              <a:rPr lang="en-US" sz="2400" smtClean="0"/>
              <a:t>Formed in 2001</a:t>
            </a:r>
          </a:p>
          <a:p>
            <a:pPr eaLnBrk="1" hangingPunct="1">
              <a:lnSpc>
                <a:spcPct val="90000"/>
              </a:lnSpc>
            </a:pPr>
            <a:endParaRPr lang="en-US" sz="1000" smtClean="0"/>
          </a:p>
          <a:p>
            <a:pPr eaLnBrk="1" hangingPunct="1">
              <a:lnSpc>
                <a:spcPct val="75000"/>
              </a:lnSpc>
            </a:pPr>
            <a:r>
              <a:rPr lang="en-US" sz="2400" smtClean="0"/>
              <a:t>Along with Adirondack Park Invasive Plant Program, has served as a model for the development of 6 additional Partnerships for Regional Invasive Species Management (PRISMs) in New York</a:t>
            </a:r>
          </a:p>
          <a:p>
            <a:pPr eaLnBrk="1" hangingPunct="1">
              <a:lnSpc>
                <a:spcPct val="90000"/>
              </a:lnSpc>
            </a:pPr>
            <a:endParaRPr lang="en-US" sz="1200" smtClean="0"/>
          </a:p>
          <a:p>
            <a:pPr eaLnBrk="1" hangingPunct="1">
              <a:lnSpc>
                <a:spcPct val="90000"/>
              </a:lnSpc>
              <a:buFontTx/>
              <a:buNone/>
            </a:pPr>
            <a:endParaRPr lang="en-US" sz="1200" smtClean="0">
              <a:solidFill>
                <a:schemeClr val="hlink"/>
              </a:solidFill>
            </a:endParaRPr>
          </a:p>
        </p:txBody>
      </p:sp>
      <p:sp>
        <p:nvSpPr>
          <p:cNvPr id="19460" name="Line 4"/>
          <p:cNvSpPr>
            <a:spLocks noChangeShapeType="1"/>
          </p:cNvSpPr>
          <p:nvPr/>
        </p:nvSpPr>
        <p:spPr bwMode="auto">
          <a:xfrm>
            <a:off x="609600" y="762000"/>
            <a:ext cx="8534400" cy="0"/>
          </a:xfrm>
          <a:prstGeom prst="line">
            <a:avLst/>
          </a:prstGeom>
          <a:noFill/>
          <a:ln w="28575">
            <a:solidFill>
              <a:srgbClr val="0070C0"/>
            </a:solidFill>
            <a:round/>
            <a:headEnd/>
            <a:tailEnd/>
          </a:ln>
        </p:spPr>
        <p:txBody>
          <a:bodyPr/>
          <a:lstStyle/>
          <a:p>
            <a:endParaRPr lang="en-US"/>
          </a:p>
        </p:txBody>
      </p:sp>
      <p:pic>
        <p:nvPicPr>
          <p:cNvPr id="19461" name="Picture 7" descr="PRISM_Small_Final_300dpi"/>
          <p:cNvPicPr>
            <a:picLocks noChangeAspect="1" noChangeArrowheads="1"/>
          </p:cNvPicPr>
          <p:nvPr/>
        </p:nvPicPr>
        <p:blipFill>
          <a:blip r:embed="rId3" cstate="email"/>
          <a:srcRect/>
          <a:stretch>
            <a:fillRect/>
          </a:stretch>
        </p:blipFill>
        <p:spPr bwMode="auto">
          <a:xfrm>
            <a:off x="3657600" y="2286000"/>
            <a:ext cx="5181600" cy="345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304800"/>
            <a:ext cx="8229600" cy="1143000"/>
          </a:xfrm>
        </p:spPr>
        <p:txBody>
          <a:bodyPr/>
          <a:lstStyle/>
          <a:p>
            <a:pPr eaLnBrk="1" hangingPunct="1">
              <a:lnSpc>
                <a:spcPct val="120000"/>
              </a:lnSpc>
            </a:pPr>
            <a:r>
              <a:rPr lang="en-US" sz="4000" b="1" smtClean="0">
                <a:solidFill>
                  <a:srgbClr val="0070C0"/>
                </a:solidFill>
              </a:rPr>
              <a:t>LISMA </a:t>
            </a:r>
            <a:r>
              <a:rPr lang="en-US" sz="3600" b="1" smtClean="0">
                <a:solidFill>
                  <a:srgbClr val="0070C0"/>
                </a:solidFill>
              </a:rPr>
              <a:t>Accomplishments</a:t>
            </a:r>
          </a:p>
        </p:txBody>
      </p:sp>
      <p:sp>
        <p:nvSpPr>
          <p:cNvPr id="20483" name="Rectangle 3"/>
          <p:cNvSpPr>
            <a:spLocks noGrp="1" noChangeArrowheads="1"/>
          </p:cNvSpPr>
          <p:nvPr>
            <p:ph idx="1"/>
          </p:nvPr>
        </p:nvSpPr>
        <p:spPr>
          <a:xfrm>
            <a:off x="533400" y="2133600"/>
            <a:ext cx="3429000" cy="3352800"/>
          </a:xfrm>
        </p:spPr>
        <p:txBody>
          <a:bodyPr/>
          <a:lstStyle/>
          <a:p>
            <a:pPr eaLnBrk="1" hangingPunct="1">
              <a:lnSpc>
                <a:spcPct val="90000"/>
              </a:lnSpc>
              <a:buFontTx/>
              <a:buNone/>
            </a:pPr>
            <a:r>
              <a:rPr lang="en-US" b="1" smtClean="0">
                <a:solidFill>
                  <a:srgbClr val="00B050"/>
                </a:solidFill>
              </a:rPr>
              <a:t>Year 1:</a:t>
            </a:r>
          </a:p>
          <a:p>
            <a:pPr eaLnBrk="1" hangingPunct="1">
              <a:lnSpc>
                <a:spcPct val="90000"/>
              </a:lnSpc>
            </a:pPr>
            <a:r>
              <a:rPr lang="en-US" sz="2400" smtClean="0"/>
              <a:t>Wrote a strategic plan</a:t>
            </a:r>
          </a:p>
          <a:p>
            <a:pPr eaLnBrk="1" hangingPunct="1">
              <a:lnSpc>
                <a:spcPct val="90000"/>
              </a:lnSpc>
            </a:pPr>
            <a:r>
              <a:rPr lang="en-US" sz="2400" smtClean="0"/>
              <a:t>Prepared and categorized a list of invasive plant species</a:t>
            </a:r>
          </a:p>
          <a:p>
            <a:pPr eaLnBrk="1" hangingPunct="1">
              <a:lnSpc>
                <a:spcPct val="90000"/>
              </a:lnSpc>
            </a:pPr>
            <a:r>
              <a:rPr lang="en-US" sz="2400" smtClean="0"/>
              <a:t>Started Weed Watchers program</a:t>
            </a:r>
          </a:p>
        </p:txBody>
      </p:sp>
      <p:sp>
        <p:nvSpPr>
          <p:cNvPr id="20484" name="Line 6"/>
          <p:cNvSpPr>
            <a:spLocks noChangeShapeType="1"/>
          </p:cNvSpPr>
          <p:nvPr/>
        </p:nvSpPr>
        <p:spPr bwMode="auto">
          <a:xfrm>
            <a:off x="457200" y="1524000"/>
            <a:ext cx="8686800" cy="0"/>
          </a:xfrm>
          <a:prstGeom prst="line">
            <a:avLst/>
          </a:prstGeom>
          <a:noFill/>
          <a:ln w="28575">
            <a:solidFill>
              <a:srgbClr val="0070C0"/>
            </a:solidFill>
            <a:round/>
            <a:headEnd/>
            <a:tailEnd/>
          </a:ln>
        </p:spPr>
        <p:txBody>
          <a:bodyPr/>
          <a:lstStyle/>
          <a:p>
            <a:endParaRPr lang="en-US"/>
          </a:p>
        </p:txBody>
      </p:sp>
      <p:pic>
        <p:nvPicPr>
          <p:cNvPr id="20485" name="Picture 11" descr="Prescribed Burn in the Ossipee Pine Barrens"/>
          <p:cNvPicPr>
            <a:picLocks noChangeAspect="1" noChangeArrowheads="1"/>
          </p:cNvPicPr>
          <p:nvPr/>
        </p:nvPicPr>
        <p:blipFill>
          <a:blip r:embed="rId3" cstate="email"/>
          <a:srcRect/>
          <a:stretch>
            <a:fillRect/>
          </a:stretch>
        </p:blipFill>
        <p:spPr bwMode="auto">
          <a:xfrm>
            <a:off x="3886200" y="2338388"/>
            <a:ext cx="4724400" cy="3138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2590800" y="228600"/>
            <a:ext cx="6096000" cy="1200150"/>
          </a:xfrm>
          <a:prstGeom prst="rect">
            <a:avLst/>
          </a:prstGeom>
          <a:noFill/>
          <a:ln w="9525" algn="ctr">
            <a:noFill/>
            <a:miter lim="800000"/>
            <a:headEnd/>
            <a:tailEnd/>
          </a:ln>
        </p:spPr>
        <p:txBody>
          <a:bodyPr>
            <a:spAutoFit/>
          </a:bodyPr>
          <a:lstStyle/>
          <a:p>
            <a:pPr algn="ctr"/>
            <a:r>
              <a:rPr lang="en-US" sz="2400" i="1">
                <a:solidFill>
                  <a:srgbClr val="0070C0"/>
                </a:solidFill>
                <a:latin typeface="Palatino Linotype" pitchFamily="18" charset="0"/>
              </a:rPr>
              <a:t>The mission of the Midwest Invasive Plant Network is the reduce the impact of invasive plants in the Midwest.</a:t>
            </a:r>
          </a:p>
        </p:txBody>
      </p:sp>
      <p:pic>
        <p:nvPicPr>
          <p:cNvPr id="3075" name="Picture 3" descr="MIPN Final Final  Logo cropped"/>
          <p:cNvPicPr>
            <a:picLocks noChangeAspect="1" noChangeArrowheads="1"/>
          </p:cNvPicPr>
          <p:nvPr/>
        </p:nvPicPr>
        <p:blipFill>
          <a:blip r:embed="rId3" cstate="email"/>
          <a:srcRect/>
          <a:stretch>
            <a:fillRect/>
          </a:stretch>
        </p:blipFill>
        <p:spPr bwMode="auto">
          <a:xfrm>
            <a:off x="0" y="0"/>
            <a:ext cx="2362200" cy="1306513"/>
          </a:xfrm>
          <a:prstGeom prst="rect">
            <a:avLst/>
          </a:prstGeom>
          <a:noFill/>
          <a:ln w="9525">
            <a:noFill/>
            <a:miter lim="800000"/>
            <a:headEnd/>
            <a:tailEnd/>
          </a:ln>
        </p:spPr>
      </p:pic>
      <p:pic>
        <p:nvPicPr>
          <p:cNvPr id="3076" name="Picture 4" descr="MIPN map"/>
          <p:cNvPicPr>
            <a:picLocks noChangeAspect="1" noChangeArrowheads="1"/>
          </p:cNvPicPr>
          <p:nvPr/>
        </p:nvPicPr>
        <p:blipFill>
          <a:blip r:embed="rId4" cstate="email"/>
          <a:srcRect/>
          <a:stretch>
            <a:fillRect/>
          </a:stretch>
        </p:blipFill>
        <p:spPr bwMode="auto">
          <a:xfrm>
            <a:off x="1146175" y="1524000"/>
            <a:ext cx="6778625" cy="4967288"/>
          </a:xfrm>
          <a:prstGeom prst="rect">
            <a:avLst/>
          </a:prstGeom>
          <a:noFill/>
          <a:ln w="38100">
            <a:solidFill>
              <a:schemeClr val="tx1"/>
            </a:solid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106363"/>
            <a:ext cx="8229600" cy="1417637"/>
          </a:xfrm>
        </p:spPr>
        <p:txBody>
          <a:bodyPr/>
          <a:lstStyle/>
          <a:p>
            <a:pPr eaLnBrk="1" hangingPunct="1">
              <a:lnSpc>
                <a:spcPct val="120000"/>
              </a:lnSpc>
            </a:pPr>
            <a:r>
              <a:rPr lang="en-US" sz="3600" b="1" smtClean="0">
                <a:solidFill>
                  <a:srgbClr val="0070C0"/>
                </a:solidFill>
              </a:rPr>
              <a:t>LISMA Accomplishments</a:t>
            </a:r>
          </a:p>
        </p:txBody>
      </p:sp>
      <p:sp>
        <p:nvSpPr>
          <p:cNvPr id="21507" name="Rectangle 3"/>
          <p:cNvSpPr>
            <a:spLocks noGrp="1" noChangeArrowheads="1"/>
          </p:cNvSpPr>
          <p:nvPr>
            <p:ph idx="1"/>
          </p:nvPr>
        </p:nvSpPr>
        <p:spPr>
          <a:xfrm>
            <a:off x="152400" y="1447800"/>
            <a:ext cx="8991600" cy="4953000"/>
          </a:xfrm>
        </p:spPr>
        <p:txBody>
          <a:bodyPr/>
          <a:lstStyle/>
          <a:p>
            <a:pPr eaLnBrk="1" hangingPunct="1">
              <a:lnSpc>
                <a:spcPct val="95000"/>
              </a:lnSpc>
              <a:buFontTx/>
              <a:buNone/>
            </a:pPr>
            <a:r>
              <a:rPr lang="en-US" b="1" smtClean="0">
                <a:solidFill>
                  <a:srgbClr val="00B050"/>
                </a:solidFill>
              </a:rPr>
              <a:t>Year 2:</a:t>
            </a:r>
          </a:p>
          <a:p>
            <a:pPr eaLnBrk="1" hangingPunct="1">
              <a:lnSpc>
                <a:spcPct val="95000"/>
              </a:lnSpc>
            </a:pPr>
            <a:r>
              <a:rPr lang="en-US" sz="2400" b="1" smtClean="0"/>
              <a:t>Assisted in drafting legislation for Invasive Species Task Force for NY</a:t>
            </a:r>
          </a:p>
          <a:p>
            <a:pPr eaLnBrk="1" hangingPunct="1">
              <a:lnSpc>
                <a:spcPct val="95000"/>
              </a:lnSpc>
            </a:pPr>
            <a:r>
              <a:rPr lang="en-US" sz="2400" b="1" smtClean="0"/>
              <a:t>Mapped weeds in 800-acre Pine Barrens Core Preserve</a:t>
            </a:r>
          </a:p>
          <a:p>
            <a:pPr eaLnBrk="1" hangingPunct="1">
              <a:lnSpc>
                <a:spcPct val="95000"/>
              </a:lnSpc>
            </a:pPr>
            <a:r>
              <a:rPr lang="en-US" sz="2400" b="1" smtClean="0"/>
              <a:t>NYS Landscape and Nursery Association adopted </a:t>
            </a:r>
          </a:p>
          <a:p>
            <a:pPr eaLnBrk="1" hangingPunct="1">
              <a:lnSpc>
                <a:spcPct val="95000"/>
              </a:lnSpc>
              <a:buFontTx/>
              <a:buNone/>
            </a:pPr>
            <a:r>
              <a:rPr lang="en-US" sz="2400" b="1" smtClean="0"/>
              <a:t>	St. Louis Codes of Conduct</a:t>
            </a:r>
          </a:p>
          <a:p>
            <a:pPr eaLnBrk="1" hangingPunct="1">
              <a:lnSpc>
                <a:spcPct val="95000"/>
              </a:lnSpc>
            </a:pPr>
            <a:r>
              <a:rPr lang="en-US" sz="2400" b="1" smtClean="0"/>
              <a:t>Wipe out Weeds poster contest in elementary schools</a:t>
            </a:r>
          </a:p>
          <a:p>
            <a:pPr eaLnBrk="1" hangingPunct="1">
              <a:lnSpc>
                <a:spcPct val="95000"/>
              </a:lnSpc>
            </a:pPr>
            <a:r>
              <a:rPr lang="en-US" sz="2400" b="1" smtClean="0"/>
              <a:t>Early Detection/Rapid Response carried out on sites of </a:t>
            </a:r>
          </a:p>
          <a:p>
            <a:pPr eaLnBrk="1" hangingPunct="1">
              <a:lnSpc>
                <a:spcPct val="95000"/>
              </a:lnSpc>
              <a:buFontTx/>
              <a:buNone/>
            </a:pPr>
            <a:r>
              <a:rPr lang="en-US" sz="2400" b="1" smtClean="0"/>
              <a:t>	giant hogweed,  black swallow-wort, mile-a-minute vine, and others</a:t>
            </a:r>
          </a:p>
          <a:p>
            <a:pPr eaLnBrk="1" hangingPunct="1">
              <a:lnSpc>
                <a:spcPct val="95000"/>
              </a:lnSpc>
            </a:pPr>
            <a:r>
              <a:rPr lang="en-US" sz="2400" b="1" smtClean="0"/>
              <a:t>Researched herbicides for use against black swallow-wort</a:t>
            </a:r>
          </a:p>
          <a:p>
            <a:pPr eaLnBrk="1" hangingPunct="1">
              <a:lnSpc>
                <a:spcPct val="80000"/>
              </a:lnSpc>
              <a:buFontTx/>
              <a:buNone/>
            </a:pPr>
            <a:endParaRPr lang="en-US" sz="2400" b="1" smtClean="0"/>
          </a:p>
        </p:txBody>
      </p:sp>
      <p:sp>
        <p:nvSpPr>
          <p:cNvPr id="21508" name="Line 4"/>
          <p:cNvSpPr>
            <a:spLocks noChangeShapeType="1"/>
          </p:cNvSpPr>
          <p:nvPr/>
        </p:nvSpPr>
        <p:spPr bwMode="auto">
          <a:xfrm>
            <a:off x="533400" y="1295400"/>
            <a:ext cx="8610600" cy="0"/>
          </a:xfrm>
          <a:prstGeom prst="line">
            <a:avLst/>
          </a:prstGeom>
          <a:noFill/>
          <a:ln w="28575">
            <a:solidFill>
              <a:srgbClr val="0070C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3400" y="381000"/>
            <a:ext cx="8229600" cy="990600"/>
          </a:xfrm>
        </p:spPr>
        <p:txBody>
          <a:bodyPr/>
          <a:lstStyle/>
          <a:p>
            <a:pPr eaLnBrk="1" hangingPunct="1"/>
            <a:r>
              <a:rPr lang="en-US" sz="4000" b="1" smtClean="0">
                <a:solidFill>
                  <a:srgbClr val="0070C0"/>
                </a:solidFill>
              </a:rPr>
              <a:t>LISMA</a:t>
            </a:r>
            <a:r>
              <a:rPr lang="en-US" sz="4000" b="1" i="1" smtClean="0">
                <a:solidFill>
                  <a:srgbClr val="0070C0"/>
                </a:solidFill>
              </a:rPr>
              <a:t> </a:t>
            </a:r>
            <a:r>
              <a:rPr lang="en-US" sz="3600" b="1" smtClean="0">
                <a:solidFill>
                  <a:srgbClr val="0070C0"/>
                </a:solidFill>
              </a:rPr>
              <a:t>Partners</a:t>
            </a:r>
          </a:p>
        </p:txBody>
      </p:sp>
      <p:sp>
        <p:nvSpPr>
          <p:cNvPr id="22531" name="Rectangle 4"/>
          <p:cNvSpPr>
            <a:spLocks noGrp="1" noChangeArrowheads="1"/>
          </p:cNvSpPr>
          <p:nvPr>
            <p:ph idx="1"/>
          </p:nvPr>
        </p:nvSpPr>
        <p:spPr>
          <a:xfrm>
            <a:off x="457200" y="1676400"/>
            <a:ext cx="8229600" cy="5334000"/>
          </a:xfrm>
        </p:spPr>
        <p:txBody>
          <a:bodyPr/>
          <a:lstStyle/>
          <a:p>
            <a:pPr eaLnBrk="1" hangingPunct="1">
              <a:lnSpc>
                <a:spcPct val="80000"/>
              </a:lnSpc>
            </a:pPr>
            <a:r>
              <a:rPr lang="en-US" sz="1800" b="1" smtClean="0"/>
              <a:t>National Park Service</a:t>
            </a:r>
          </a:p>
          <a:p>
            <a:pPr eaLnBrk="1" hangingPunct="1">
              <a:lnSpc>
                <a:spcPct val="80000"/>
              </a:lnSpc>
            </a:pPr>
            <a:r>
              <a:rPr lang="en-US" sz="1800" b="1" smtClean="0"/>
              <a:t>U.S. Fish and Wildlife Service</a:t>
            </a:r>
          </a:p>
          <a:p>
            <a:pPr eaLnBrk="1" hangingPunct="1">
              <a:lnSpc>
                <a:spcPct val="80000"/>
              </a:lnSpc>
            </a:pPr>
            <a:r>
              <a:rPr lang="en-US" sz="1800" b="1" smtClean="0"/>
              <a:t>Brookhaven National Laboratory</a:t>
            </a:r>
          </a:p>
          <a:p>
            <a:pPr eaLnBrk="1" hangingPunct="1">
              <a:lnSpc>
                <a:spcPct val="80000"/>
              </a:lnSpc>
            </a:pPr>
            <a:r>
              <a:rPr lang="en-US" sz="1800" b="1" smtClean="0"/>
              <a:t>Natural Resource Conservation Service</a:t>
            </a:r>
          </a:p>
          <a:p>
            <a:pPr eaLnBrk="1" hangingPunct="1">
              <a:lnSpc>
                <a:spcPct val="80000"/>
              </a:lnSpc>
            </a:pPr>
            <a:r>
              <a:rPr lang="en-US" sz="1800" b="1" smtClean="0"/>
              <a:t>NY State Department of Transportation</a:t>
            </a:r>
          </a:p>
          <a:p>
            <a:pPr eaLnBrk="1" hangingPunct="1">
              <a:lnSpc>
                <a:spcPct val="80000"/>
              </a:lnSpc>
            </a:pPr>
            <a:r>
              <a:rPr lang="en-US" sz="1800" b="1" smtClean="0"/>
              <a:t>NY Department of Environmental Conservation </a:t>
            </a:r>
          </a:p>
          <a:p>
            <a:pPr eaLnBrk="1" hangingPunct="1">
              <a:lnSpc>
                <a:spcPct val="80000"/>
              </a:lnSpc>
            </a:pPr>
            <a:r>
              <a:rPr lang="en-US" sz="1800" b="1" smtClean="0"/>
              <a:t>NY Office of Parks, Recreation, &amp; Historic Preservation</a:t>
            </a:r>
          </a:p>
          <a:p>
            <a:pPr eaLnBrk="1" hangingPunct="1">
              <a:lnSpc>
                <a:spcPct val="80000"/>
              </a:lnSpc>
            </a:pPr>
            <a:r>
              <a:rPr lang="en-US" sz="1800" b="1" smtClean="0"/>
              <a:t>City of New York Parks &amp; Recreation</a:t>
            </a:r>
          </a:p>
          <a:p>
            <a:pPr eaLnBrk="1" hangingPunct="1">
              <a:lnSpc>
                <a:spcPct val="80000"/>
              </a:lnSpc>
            </a:pPr>
            <a:r>
              <a:rPr lang="en-US" sz="1800" b="1" smtClean="0"/>
              <a:t>Cornell Cooperative Extension of Suffolk County</a:t>
            </a:r>
          </a:p>
          <a:p>
            <a:pPr eaLnBrk="1" hangingPunct="1">
              <a:lnSpc>
                <a:spcPct val="80000"/>
              </a:lnSpc>
            </a:pPr>
            <a:r>
              <a:rPr lang="en-US" sz="1800" b="1" smtClean="0"/>
              <a:t>Suffolk County Dept. of Parks, Recreation, and Conservation</a:t>
            </a:r>
          </a:p>
          <a:p>
            <a:pPr eaLnBrk="1" hangingPunct="1">
              <a:lnSpc>
                <a:spcPct val="80000"/>
              </a:lnSpc>
            </a:pPr>
            <a:r>
              <a:rPr lang="en-US" sz="1800" b="1" smtClean="0"/>
              <a:t>Nassau County Department of Parks, Recreation, and Museums</a:t>
            </a:r>
          </a:p>
          <a:p>
            <a:pPr eaLnBrk="1" hangingPunct="1">
              <a:lnSpc>
                <a:spcPct val="80000"/>
              </a:lnSpc>
            </a:pPr>
            <a:r>
              <a:rPr lang="en-US" sz="1800" b="1" smtClean="0"/>
              <a:t>Suffolk County Community College</a:t>
            </a:r>
          </a:p>
          <a:p>
            <a:pPr eaLnBrk="1" hangingPunct="1">
              <a:lnSpc>
                <a:spcPct val="80000"/>
              </a:lnSpc>
            </a:pPr>
            <a:r>
              <a:rPr lang="en-US" sz="1800" b="1" smtClean="0"/>
              <a:t>Theodore Roosevelt Sanctuary and Audubon Center</a:t>
            </a:r>
          </a:p>
          <a:p>
            <a:pPr eaLnBrk="1" hangingPunct="1">
              <a:lnSpc>
                <a:spcPct val="80000"/>
              </a:lnSpc>
            </a:pPr>
            <a:r>
              <a:rPr lang="en-US" sz="1800" b="1" smtClean="0"/>
              <a:t>Long Island Nursery and Landscape Association</a:t>
            </a:r>
          </a:p>
          <a:p>
            <a:pPr eaLnBrk="1" hangingPunct="1">
              <a:lnSpc>
                <a:spcPct val="80000"/>
              </a:lnSpc>
            </a:pPr>
            <a:r>
              <a:rPr lang="en-US" sz="1800" b="1" smtClean="0"/>
              <a:t>Long Island Central Pine Barrens Commission </a:t>
            </a:r>
          </a:p>
          <a:p>
            <a:pPr eaLnBrk="1" hangingPunct="1">
              <a:lnSpc>
                <a:spcPct val="80000"/>
              </a:lnSpc>
            </a:pPr>
            <a:r>
              <a:rPr lang="en-US" sz="1800" b="1" smtClean="0"/>
              <a:t>Open Space Preservation Trust</a:t>
            </a:r>
          </a:p>
          <a:p>
            <a:pPr eaLnBrk="1" hangingPunct="1">
              <a:lnSpc>
                <a:spcPct val="80000"/>
              </a:lnSpc>
            </a:pPr>
            <a:r>
              <a:rPr lang="en-US" sz="1800" b="1" smtClean="0"/>
              <a:t>Brooklyn Botanic Garden</a:t>
            </a:r>
          </a:p>
          <a:p>
            <a:pPr eaLnBrk="1" hangingPunct="1">
              <a:lnSpc>
                <a:spcPct val="80000"/>
              </a:lnSpc>
            </a:pPr>
            <a:r>
              <a:rPr lang="en-US" sz="1800" b="1" smtClean="0"/>
              <a:t>The Nature Conservancy</a:t>
            </a:r>
          </a:p>
        </p:txBody>
      </p:sp>
      <p:sp>
        <p:nvSpPr>
          <p:cNvPr id="22532" name="Line 5"/>
          <p:cNvSpPr>
            <a:spLocks noChangeShapeType="1"/>
          </p:cNvSpPr>
          <p:nvPr/>
        </p:nvSpPr>
        <p:spPr bwMode="auto">
          <a:xfrm>
            <a:off x="533400" y="1447800"/>
            <a:ext cx="8610600" cy="0"/>
          </a:xfrm>
          <a:prstGeom prst="line">
            <a:avLst/>
          </a:prstGeom>
          <a:noFill/>
          <a:ln w="28575">
            <a:solidFill>
              <a:srgbClr val="0070C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229600" cy="1630362"/>
          </a:xfrm>
        </p:spPr>
        <p:txBody>
          <a:bodyPr/>
          <a:lstStyle/>
          <a:p>
            <a:pPr eaLnBrk="1" hangingPunct="1"/>
            <a:r>
              <a:rPr lang="en-US" b="1" smtClean="0">
                <a:solidFill>
                  <a:srgbClr val="0070C0"/>
                </a:solidFill>
              </a:rPr>
              <a:t>CWMAs in the East</a:t>
            </a:r>
            <a:r>
              <a:rPr lang="en-US" sz="1600" smtClean="0"/>
              <a:t/>
            </a:r>
            <a:br>
              <a:rPr lang="en-US" sz="1600" smtClean="0"/>
            </a:br>
            <a:r>
              <a:rPr lang="en-US" sz="1600" b="1" i="1" smtClean="0">
                <a:solidFill>
                  <a:srgbClr val="2F5C2A"/>
                </a:solidFill>
              </a:rPr>
              <a:t/>
            </a:r>
            <a:br>
              <a:rPr lang="en-US" sz="1600" b="1" i="1" smtClean="0">
                <a:solidFill>
                  <a:srgbClr val="2F5C2A"/>
                </a:solidFill>
              </a:rPr>
            </a:br>
            <a:r>
              <a:rPr lang="en-US" sz="4000" b="1" i="1" smtClean="0">
                <a:solidFill>
                  <a:srgbClr val="00B050"/>
                </a:solidFill>
              </a:rPr>
              <a:t>Northwoods CWMA </a:t>
            </a:r>
            <a:r>
              <a:rPr lang="en-US" sz="4000" b="1" smtClean="0">
                <a:solidFill>
                  <a:srgbClr val="00B050"/>
                </a:solidFill>
              </a:rPr>
              <a:t>(WI)</a:t>
            </a:r>
          </a:p>
        </p:txBody>
      </p:sp>
      <p:sp>
        <p:nvSpPr>
          <p:cNvPr id="23555" name="Rectangle 3"/>
          <p:cNvSpPr>
            <a:spLocks noGrp="1" noChangeArrowheads="1"/>
          </p:cNvSpPr>
          <p:nvPr>
            <p:ph idx="1"/>
          </p:nvPr>
        </p:nvSpPr>
        <p:spPr>
          <a:xfrm>
            <a:off x="304800" y="1981200"/>
            <a:ext cx="8229600" cy="2438400"/>
          </a:xfrm>
        </p:spPr>
        <p:txBody>
          <a:bodyPr/>
          <a:lstStyle/>
          <a:p>
            <a:pPr eaLnBrk="1" hangingPunct="1">
              <a:lnSpc>
                <a:spcPct val="80000"/>
              </a:lnSpc>
            </a:pPr>
            <a:r>
              <a:rPr lang="en-US" sz="2400" smtClean="0"/>
              <a:t>Started as the Northwoods Weed Initiative, working on a grant for leafy spurge control </a:t>
            </a:r>
          </a:p>
          <a:p>
            <a:pPr eaLnBrk="1" hangingPunct="1">
              <a:lnSpc>
                <a:spcPct val="80000"/>
              </a:lnSpc>
            </a:pPr>
            <a:r>
              <a:rPr lang="en-US" sz="2400" smtClean="0"/>
              <a:t>Formed a CWMA to formalize the partnership and work on more projects</a:t>
            </a:r>
          </a:p>
          <a:p>
            <a:pPr eaLnBrk="1" hangingPunct="1">
              <a:lnSpc>
                <a:spcPct val="80000"/>
              </a:lnSpc>
            </a:pPr>
            <a:r>
              <a:rPr lang="en-US" sz="2400" smtClean="0"/>
              <a:t>Located in Ashland, Bayfield, Douglas, and Iron Counties in far northern WI</a:t>
            </a:r>
          </a:p>
          <a:p>
            <a:pPr lvl="1" eaLnBrk="1" hangingPunct="1">
              <a:lnSpc>
                <a:spcPct val="80000"/>
              </a:lnSpc>
            </a:pPr>
            <a:endParaRPr lang="en-US" sz="2400" smtClean="0"/>
          </a:p>
        </p:txBody>
      </p:sp>
      <p:sp>
        <p:nvSpPr>
          <p:cNvPr id="23556" name="Rectangle 4"/>
          <p:cNvSpPr>
            <a:spLocks noChangeArrowheads="1"/>
          </p:cNvSpPr>
          <p:nvPr/>
        </p:nvSpPr>
        <p:spPr bwMode="auto">
          <a:xfrm>
            <a:off x="2143125" y="2833688"/>
            <a:ext cx="4857750" cy="1190625"/>
          </a:xfrm>
          <a:prstGeom prst="rect">
            <a:avLst/>
          </a:prstGeom>
          <a:noFill/>
          <a:ln w="8001" algn="ctr">
            <a:noFill/>
            <a:miter lim="800000"/>
            <a:headEnd/>
            <a:tailEnd/>
          </a:ln>
        </p:spPr>
        <p:txBody>
          <a:bodyPr>
            <a:spAutoFit/>
          </a:bodyPr>
          <a:lstStyle/>
          <a:p>
            <a:pPr algn="ctr"/>
            <a:r>
              <a:rPr lang="en-US" sz="3600">
                <a:solidFill>
                  <a:srgbClr val="2F5C2A"/>
                </a:solidFill>
              </a:rPr>
              <a:t/>
            </a:r>
            <a:br>
              <a:rPr lang="en-US" sz="3600">
                <a:solidFill>
                  <a:srgbClr val="2F5C2A"/>
                </a:solidFill>
              </a:rPr>
            </a:br>
            <a:endParaRPr lang="en-US" sz="3600">
              <a:solidFill>
                <a:srgbClr val="2F5C2A"/>
              </a:solidFill>
            </a:endParaRPr>
          </a:p>
        </p:txBody>
      </p:sp>
      <p:sp>
        <p:nvSpPr>
          <p:cNvPr id="23557" name="Line 9"/>
          <p:cNvSpPr>
            <a:spLocks noChangeShapeType="1"/>
          </p:cNvSpPr>
          <p:nvPr/>
        </p:nvSpPr>
        <p:spPr bwMode="auto">
          <a:xfrm>
            <a:off x="609600" y="914400"/>
            <a:ext cx="8610600" cy="0"/>
          </a:xfrm>
          <a:prstGeom prst="line">
            <a:avLst/>
          </a:prstGeom>
          <a:noFill/>
          <a:ln w="28575">
            <a:solidFill>
              <a:srgbClr val="0070C0"/>
            </a:solidFill>
            <a:round/>
            <a:headEnd/>
            <a:tailEnd/>
          </a:ln>
        </p:spPr>
        <p:txBody>
          <a:bodyPr/>
          <a:lstStyle/>
          <a:p>
            <a:endParaRPr lang="en-US"/>
          </a:p>
        </p:txBody>
      </p:sp>
      <p:pic>
        <p:nvPicPr>
          <p:cNvPr id="23558" name="Picture 10" descr="NCWMA_map_wtm83HARN_v2"/>
          <p:cNvPicPr>
            <a:picLocks noChangeAspect="1" noChangeArrowheads="1"/>
          </p:cNvPicPr>
          <p:nvPr/>
        </p:nvPicPr>
        <p:blipFill>
          <a:blip r:embed="rId3" cstate="email"/>
          <a:srcRect/>
          <a:stretch>
            <a:fillRect/>
          </a:stretch>
        </p:blipFill>
        <p:spPr bwMode="auto">
          <a:xfrm>
            <a:off x="4797425" y="3721100"/>
            <a:ext cx="4346575" cy="3136900"/>
          </a:xfrm>
          <a:prstGeom prst="rect">
            <a:avLst/>
          </a:prstGeom>
          <a:noFill/>
          <a:ln w="9525">
            <a:noFill/>
            <a:miter lim="800000"/>
            <a:headEnd/>
            <a:tailEnd/>
          </a:ln>
        </p:spPr>
      </p:pic>
      <p:pic>
        <p:nvPicPr>
          <p:cNvPr id="23559" name="Picture 11" descr="NCWMA_logo_3colors"/>
          <p:cNvPicPr>
            <a:picLocks noChangeAspect="1" noChangeArrowheads="1"/>
          </p:cNvPicPr>
          <p:nvPr/>
        </p:nvPicPr>
        <p:blipFill>
          <a:blip r:embed="rId4" cstate="email"/>
          <a:srcRect/>
          <a:stretch>
            <a:fillRect/>
          </a:stretch>
        </p:blipFill>
        <p:spPr bwMode="auto">
          <a:xfrm>
            <a:off x="838200" y="4038600"/>
            <a:ext cx="3048000" cy="2543175"/>
          </a:xfrm>
          <a:prstGeom prst="rect">
            <a:avLst/>
          </a:prstGeom>
          <a:noFill/>
          <a:ln w="9525" algn="in">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0"/>
            <a:ext cx="8229600" cy="1143000"/>
          </a:xfrm>
        </p:spPr>
        <p:txBody>
          <a:bodyPr/>
          <a:lstStyle/>
          <a:p>
            <a:pPr eaLnBrk="1" hangingPunct="1"/>
            <a:r>
              <a:rPr lang="en-US" sz="4000" b="1" i="1" smtClean="0">
                <a:solidFill>
                  <a:srgbClr val="0070C0"/>
                </a:solidFill>
              </a:rPr>
              <a:t>Northwoods CWMA </a:t>
            </a:r>
            <a:r>
              <a:rPr lang="en-US" sz="4000" b="1" smtClean="0">
                <a:solidFill>
                  <a:srgbClr val="0070C0"/>
                </a:solidFill>
              </a:rPr>
              <a:t>(WI)</a:t>
            </a:r>
          </a:p>
        </p:txBody>
      </p:sp>
      <p:sp>
        <p:nvSpPr>
          <p:cNvPr id="24579" name="Rectangle 3"/>
          <p:cNvSpPr>
            <a:spLocks noGrp="1" noChangeArrowheads="1"/>
          </p:cNvSpPr>
          <p:nvPr>
            <p:ph idx="1"/>
          </p:nvPr>
        </p:nvSpPr>
        <p:spPr>
          <a:xfrm>
            <a:off x="4114800" y="1371600"/>
            <a:ext cx="4572000" cy="4754563"/>
          </a:xfrm>
        </p:spPr>
        <p:txBody>
          <a:bodyPr/>
          <a:lstStyle/>
          <a:p>
            <a:pPr marL="609600" indent="-609600" eaLnBrk="1" hangingPunct="1">
              <a:lnSpc>
                <a:spcPct val="80000"/>
              </a:lnSpc>
              <a:buFontTx/>
              <a:buNone/>
            </a:pPr>
            <a:r>
              <a:rPr lang="en-US" b="1" smtClean="0">
                <a:solidFill>
                  <a:srgbClr val="00B050"/>
                </a:solidFill>
              </a:rPr>
              <a:t>Primary Objectives:</a:t>
            </a:r>
          </a:p>
          <a:p>
            <a:pPr marL="609600" indent="-609600" eaLnBrk="1" hangingPunct="1">
              <a:lnSpc>
                <a:spcPct val="80000"/>
              </a:lnSpc>
              <a:buFontTx/>
              <a:buNone/>
            </a:pPr>
            <a:endParaRPr lang="en-US" sz="2400" b="1" smtClean="0">
              <a:solidFill>
                <a:srgbClr val="7E3240"/>
              </a:solidFill>
            </a:endParaRPr>
          </a:p>
          <a:p>
            <a:pPr marL="609600" indent="-609600" eaLnBrk="1" hangingPunct="1">
              <a:lnSpc>
                <a:spcPct val="80000"/>
              </a:lnSpc>
            </a:pPr>
            <a:r>
              <a:rPr lang="en-US" sz="2800" smtClean="0"/>
              <a:t>To prevent new invaders from taking hold in the area</a:t>
            </a:r>
          </a:p>
          <a:p>
            <a:pPr marL="609600" indent="-609600" eaLnBrk="1" hangingPunct="1">
              <a:lnSpc>
                <a:spcPct val="80000"/>
              </a:lnSpc>
              <a:spcBef>
                <a:spcPct val="50000"/>
              </a:spcBef>
            </a:pPr>
            <a:r>
              <a:rPr lang="en-US" sz="2800" smtClean="0"/>
              <a:t>To control new invasive  species </a:t>
            </a:r>
          </a:p>
          <a:p>
            <a:pPr marL="609600" indent="-609600" eaLnBrk="1" hangingPunct="1">
              <a:lnSpc>
                <a:spcPct val="80000"/>
              </a:lnSpc>
            </a:pPr>
            <a:r>
              <a:rPr lang="en-US" sz="2800" smtClean="0"/>
              <a:t>To contain and manage existing populations that have already become established</a:t>
            </a:r>
          </a:p>
          <a:p>
            <a:pPr marL="609600" indent="-609600" eaLnBrk="1" hangingPunct="1">
              <a:lnSpc>
                <a:spcPct val="80000"/>
              </a:lnSpc>
              <a:buFontTx/>
              <a:buNone/>
            </a:pPr>
            <a:endParaRPr lang="en-US" sz="2800" smtClean="0"/>
          </a:p>
          <a:p>
            <a:pPr marL="609600" indent="-609600" eaLnBrk="1" hangingPunct="1">
              <a:lnSpc>
                <a:spcPct val="80000"/>
              </a:lnSpc>
              <a:buFontTx/>
              <a:buNone/>
            </a:pPr>
            <a:endParaRPr lang="en-US" sz="2400" smtClean="0"/>
          </a:p>
        </p:txBody>
      </p:sp>
      <p:pic>
        <p:nvPicPr>
          <p:cNvPr id="24580" name="Picture 6" descr="Northwoods3WIWMA"/>
          <p:cNvPicPr>
            <a:picLocks noChangeAspect="1" noChangeArrowheads="1"/>
          </p:cNvPicPr>
          <p:nvPr/>
        </p:nvPicPr>
        <p:blipFill>
          <a:blip r:embed="rId3" cstate="email"/>
          <a:srcRect/>
          <a:stretch>
            <a:fillRect/>
          </a:stretch>
        </p:blipFill>
        <p:spPr bwMode="auto">
          <a:xfrm>
            <a:off x="685800" y="1295400"/>
            <a:ext cx="2743200" cy="2206625"/>
          </a:xfrm>
          <a:prstGeom prst="rect">
            <a:avLst/>
          </a:prstGeom>
          <a:noFill/>
          <a:ln w="9525">
            <a:noFill/>
            <a:miter lim="800000"/>
            <a:headEnd/>
            <a:tailEnd/>
          </a:ln>
        </p:spPr>
      </p:pic>
      <p:pic>
        <p:nvPicPr>
          <p:cNvPr id="24581" name="Picture 7" descr="Northwoods4WIWMA"/>
          <p:cNvPicPr>
            <a:picLocks noChangeAspect="1" noChangeArrowheads="1"/>
          </p:cNvPicPr>
          <p:nvPr/>
        </p:nvPicPr>
        <p:blipFill>
          <a:blip r:embed="rId4" cstate="email"/>
          <a:srcRect/>
          <a:stretch>
            <a:fillRect/>
          </a:stretch>
        </p:blipFill>
        <p:spPr bwMode="auto">
          <a:xfrm>
            <a:off x="1219200" y="3810000"/>
            <a:ext cx="1717675" cy="2590800"/>
          </a:xfrm>
          <a:prstGeom prst="rect">
            <a:avLst/>
          </a:prstGeom>
          <a:noFill/>
          <a:ln w="9525">
            <a:noFill/>
            <a:miter lim="800000"/>
            <a:headEnd/>
            <a:tailEnd/>
          </a:ln>
        </p:spPr>
      </p:pic>
      <p:sp>
        <p:nvSpPr>
          <p:cNvPr id="24582" name="Line 8"/>
          <p:cNvSpPr>
            <a:spLocks noChangeShapeType="1"/>
          </p:cNvSpPr>
          <p:nvPr/>
        </p:nvSpPr>
        <p:spPr bwMode="auto">
          <a:xfrm>
            <a:off x="533400" y="990600"/>
            <a:ext cx="8686800" cy="0"/>
          </a:xfrm>
          <a:prstGeom prst="line">
            <a:avLst/>
          </a:prstGeom>
          <a:noFill/>
          <a:ln w="28575">
            <a:solidFill>
              <a:srgbClr val="0070C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81000" y="152400"/>
            <a:ext cx="8686800" cy="1143000"/>
          </a:xfrm>
        </p:spPr>
        <p:txBody>
          <a:bodyPr/>
          <a:lstStyle/>
          <a:p>
            <a:pPr eaLnBrk="1" hangingPunct="1"/>
            <a:r>
              <a:rPr lang="en-US" b="1" i="1" smtClean="0">
                <a:solidFill>
                  <a:srgbClr val="0070C0"/>
                </a:solidFill>
              </a:rPr>
              <a:t>Northwoods CWMA </a:t>
            </a:r>
            <a:r>
              <a:rPr lang="en-US" b="1" smtClean="0">
                <a:solidFill>
                  <a:srgbClr val="0070C0"/>
                </a:solidFill>
              </a:rPr>
              <a:t>(WI)</a:t>
            </a:r>
          </a:p>
        </p:txBody>
      </p:sp>
      <p:sp>
        <p:nvSpPr>
          <p:cNvPr id="25603" name="Rectangle 3"/>
          <p:cNvSpPr>
            <a:spLocks noGrp="1" noChangeArrowheads="1"/>
          </p:cNvSpPr>
          <p:nvPr>
            <p:ph idx="1"/>
          </p:nvPr>
        </p:nvSpPr>
        <p:spPr>
          <a:xfrm>
            <a:off x="457200" y="1905000"/>
            <a:ext cx="8229600" cy="4648200"/>
          </a:xfrm>
        </p:spPr>
        <p:txBody>
          <a:bodyPr/>
          <a:lstStyle/>
          <a:p>
            <a:pPr lvl="1" eaLnBrk="1" hangingPunct="1">
              <a:lnSpc>
                <a:spcPct val="115000"/>
              </a:lnSpc>
              <a:buFontTx/>
              <a:buChar char="•"/>
            </a:pPr>
            <a:r>
              <a:rPr lang="en-US" sz="2200" b="1" smtClean="0"/>
              <a:t>Great Lakes Indian Fish and Wildlife Commission</a:t>
            </a:r>
          </a:p>
          <a:p>
            <a:pPr lvl="1" eaLnBrk="1" hangingPunct="1">
              <a:lnSpc>
                <a:spcPct val="115000"/>
              </a:lnSpc>
              <a:buFontTx/>
              <a:buChar char="•"/>
            </a:pPr>
            <a:r>
              <a:rPr lang="en-US" sz="2200" b="1" smtClean="0"/>
              <a:t>Chequamegon/Nicolet National Forest</a:t>
            </a:r>
          </a:p>
          <a:p>
            <a:pPr lvl="1" eaLnBrk="1" hangingPunct="1">
              <a:lnSpc>
                <a:spcPct val="115000"/>
              </a:lnSpc>
              <a:buFontTx/>
              <a:buChar char="•"/>
            </a:pPr>
            <a:r>
              <a:rPr lang="en-US" sz="2200" b="1" smtClean="0"/>
              <a:t>National Park Service</a:t>
            </a:r>
          </a:p>
          <a:p>
            <a:pPr lvl="1" eaLnBrk="1" hangingPunct="1">
              <a:lnSpc>
                <a:spcPct val="115000"/>
              </a:lnSpc>
              <a:buFontTx/>
              <a:buChar char="•"/>
            </a:pPr>
            <a:r>
              <a:rPr lang="en-US" sz="2200" b="1" smtClean="0"/>
              <a:t>Natural Resource Conservation Service</a:t>
            </a:r>
          </a:p>
          <a:p>
            <a:pPr lvl="1" eaLnBrk="1" hangingPunct="1">
              <a:lnSpc>
                <a:spcPct val="115000"/>
              </a:lnSpc>
              <a:buFontTx/>
              <a:buChar char="•"/>
            </a:pPr>
            <a:r>
              <a:rPr lang="en-US" sz="2200" b="1" smtClean="0"/>
              <a:t>Ashland, Bayfield, Douglas Co. Land Cons. District</a:t>
            </a:r>
          </a:p>
          <a:p>
            <a:pPr lvl="1" eaLnBrk="1" hangingPunct="1">
              <a:lnSpc>
                <a:spcPct val="115000"/>
              </a:lnSpc>
              <a:buFontTx/>
              <a:buChar char="•"/>
            </a:pPr>
            <a:r>
              <a:rPr lang="en-US" sz="2200" b="1" smtClean="0"/>
              <a:t>The Nature Conservancy</a:t>
            </a:r>
          </a:p>
          <a:p>
            <a:pPr lvl="1" eaLnBrk="1" hangingPunct="1">
              <a:lnSpc>
                <a:spcPct val="115000"/>
              </a:lnSpc>
              <a:buFontTx/>
              <a:buChar char="•"/>
            </a:pPr>
            <a:r>
              <a:rPr lang="en-US" sz="2200" b="1" smtClean="0"/>
              <a:t>US Fish and Wildlife Service</a:t>
            </a:r>
          </a:p>
          <a:p>
            <a:pPr lvl="1" eaLnBrk="1" hangingPunct="1">
              <a:lnSpc>
                <a:spcPct val="115000"/>
              </a:lnSpc>
              <a:buFontTx/>
              <a:buChar char="•"/>
            </a:pPr>
            <a:r>
              <a:rPr lang="en-US" sz="2200" b="1" smtClean="0"/>
              <a:t>University of Wisconsin Extension</a:t>
            </a:r>
          </a:p>
          <a:p>
            <a:pPr lvl="1" eaLnBrk="1" hangingPunct="1">
              <a:lnSpc>
                <a:spcPct val="115000"/>
              </a:lnSpc>
              <a:buFontTx/>
              <a:buChar char="•"/>
            </a:pPr>
            <a:r>
              <a:rPr lang="en-US" sz="2200" b="1" smtClean="0"/>
              <a:t>Wisconsin DNR</a:t>
            </a:r>
          </a:p>
          <a:p>
            <a:pPr lvl="1" eaLnBrk="1" hangingPunct="1">
              <a:lnSpc>
                <a:spcPct val="115000"/>
              </a:lnSpc>
              <a:buFontTx/>
              <a:buChar char="•"/>
            </a:pPr>
            <a:r>
              <a:rPr lang="en-US" sz="2200" b="1" smtClean="0"/>
              <a:t>Bad River Chippewa Band</a:t>
            </a:r>
          </a:p>
          <a:p>
            <a:pPr eaLnBrk="1" hangingPunct="1">
              <a:lnSpc>
                <a:spcPct val="90000"/>
              </a:lnSpc>
              <a:buFontTx/>
              <a:buNone/>
            </a:pPr>
            <a:endParaRPr lang="en-US" sz="2200" b="1" smtClean="0"/>
          </a:p>
        </p:txBody>
      </p:sp>
      <p:sp>
        <p:nvSpPr>
          <p:cNvPr id="25604" name="Line 4"/>
          <p:cNvSpPr>
            <a:spLocks noChangeShapeType="1"/>
          </p:cNvSpPr>
          <p:nvPr/>
        </p:nvSpPr>
        <p:spPr bwMode="auto">
          <a:xfrm>
            <a:off x="457200" y="1143000"/>
            <a:ext cx="8686800" cy="0"/>
          </a:xfrm>
          <a:prstGeom prst="line">
            <a:avLst/>
          </a:prstGeom>
          <a:noFill/>
          <a:ln w="28575">
            <a:solidFill>
              <a:srgbClr val="0070C0"/>
            </a:solidFill>
            <a:round/>
            <a:headEnd/>
            <a:tailEnd/>
          </a:ln>
        </p:spPr>
        <p:txBody>
          <a:bodyPr/>
          <a:lstStyle/>
          <a:p>
            <a:endParaRPr lang="en-US"/>
          </a:p>
        </p:txBody>
      </p:sp>
      <p:sp>
        <p:nvSpPr>
          <p:cNvPr id="25605" name="Text Box 5"/>
          <p:cNvSpPr txBox="1">
            <a:spLocks noChangeArrowheads="1"/>
          </p:cNvSpPr>
          <p:nvPr/>
        </p:nvSpPr>
        <p:spPr bwMode="auto">
          <a:xfrm>
            <a:off x="457200" y="1219200"/>
            <a:ext cx="2971800" cy="641350"/>
          </a:xfrm>
          <a:prstGeom prst="rect">
            <a:avLst/>
          </a:prstGeom>
          <a:noFill/>
          <a:ln w="8001" algn="ctr">
            <a:noFill/>
            <a:miter lim="800000"/>
            <a:headEnd/>
            <a:tailEnd/>
          </a:ln>
        </p:spPr>
        <p:txBody>
          <a:bodyPr>
            <a:spAutoFit/>
          </a:bodyPr>
          <a:lstStyle/>
          <a:p>
            <a:pPr>
              <a:spcBef>
                <a:spcPct val="50000"/>
              </a:spcBef>
            </a:pPr>
            <a:r>
              <a:rPr lang="en-US" sz="3600">
                <a:solidFill>
                  <a:srgbClr val="00B050"/>
                </a:solidFill>
                <a:latin typeface="Palatino Linotype" pitchFamily="18" charset="0"/>
              </a:rPr>
              <a:t>Partners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
          <p:cNvSpPr txBox="1">
            <a:spLocks noChangeArrowheads="1"/>
          </p:cNvSpPr>
          <p:nvPr/>
        </p:nvSpPr>
        <p:spPr bwMode="auto">
          <a:xfrm>
            <a:off x="2514600" y="6400800"/>
            <a:ext cx="4419600" cy="457200"/>
          </a:xfrm>
          <a:prstGeom prst="rect">
            <a:avLst/>
          </a:prstGeom>
          <a:noFill/>
          <a:ln w="9525">
            <a:noFill/>
            <a:miter lim="800000"/>
            <a:headEnd/>
            <a:tailEnd/>
          </a:ln>
        </p:spPr>
        <p:txBody>
          <a:bodyPr>
            <a:spAutoFit/>
          </a:bodyPr>
          <a:lstStyle/>
          <a:p>
            <a:pPr algn="ctr">
              <a:spcBef>
                <a:spcPct val="50000"/>
              </a:spcBef>
            </a:pPr>
            <a:r>
              <a:rPr lang="en-US" sz="2400">
                <a:solidFill>
                  <a:srgbClr val="0070C0"/>
                </a:solidFill>
              </a:rPr>
              <a:t>www.NorthwoodsCWMA.org</a:t>
            </a:r>
          </a:p>
        </p:txBody>
      </p:sp>
      <p:pic>
        <p:nvPicPr>
          <p:cNvPr id="26627" name="Picture 4" descr="CWMA farmers market 2"/>
          <p:cNvPicPr>
            <a:picLocks noChangeAspect="1" noChangeArrowheads="1"/>
          </p:cNvPicPr>
          <p:nvPr/>
        </p:nvPicPr>
        <p:blipFill>
          <a:blip r:embed="rId3" cstate="email"/>
          <a:srcRect/>
          <a:stretch>
            <a:fillRect/>
          </a:stretch>
        </p:blipFill>
        <p:spPr bwMode="auto">
          <a:xfrm>
            <a:off x="6294438" y="1676400"/>
            <a:ext cx="2849562" cy="3806825"/>
          </a:xfrm>
          <a:prstGeom prst="rect">
            <a:avLst/>
          </a:prstGeom>
          <a:noFill/>
          <a:ln w="9525">
            <a:noFill/>
            <a:miter lim="800000"/>
            <a:headEnd/>
            <a:tailEnd/>
          </a:ln>
        </p:spPr>
      </p:pic>
      <p:sp>
        <p:nvSpPr>
          <p:cNvPr id="26628" name="Title 1"/>
          <p:cNvSpPr>
            <a:spLocks/>
          </p:cNvSpPr>
          <p:nvPr/>
        </p:nvSpPr>
        <p:spPr bwMode="auto">
          <a:xfrm>
            <a:off x="457200" y="76200"/>
            <a:ext cx="8229600" cy="1143000"/>
          </a:xfrm>
          <a:prstGeom prst="rect">
            <a:avLst/>
          </a:prstGeom>
          <a:noFill/>
          <a:ln w="9525">
            <a:noFill/>
            <a:miter lim="800000"/>
            <a:headEnd/>
            <a:tailEnd/>
          </a:ln>
        </p:spPr>
        <p:txBody>
          <a:bodyPr anchor="ctr"/>
          <a:lstStyle/>
          <a:p>
            <a:r>
              <a:rPr lang="en-US" sz="4400">
                <a:solidFill>
                  <a:srgbClr val="0070C0"/>
                </a:solidFill>
                <a:latin typeface="Palatino Linotype" pitchFamily="18" charset="0"/>
              </a:rPr>
              <a:t>Accomplishments</a:t>
            </a:r>
          </a:p>
        </p:txBody>
      </p:sp>
      <p:sp>
        <p:nvSpPr>
          <p:cNvPr id="26629" name="Line 7"/>
          <p:cNvSpPr>
            <a:spLocks noChangeShapeType="1"/>
          </p:cNvSpPr>
          <p:nvPr/>
        </p:nvSpPr>
        <p:spPr bwMode="auto">
          <a:xfrm>
            <a:off x="533400" y="990600"/>
            <a:ext cx="8610600" cy="0"/>
          </a:xfrm>
          <a:prstGeom prst="line">
            <a:avLst/>
          </a:prstGeom>
          <a:noFill/>
          <a:ln w="28575">
            <a:solidFill>
              <a:srgbClr val="0070C0"/>
            </a:solidFill>
            <a:round/>
            <a:headEnd/>
            <a:tailEnd/>
          </a:ln>
        </p:spPr>
        <p:txBody>
          <a:bodyPr/>
          <a:lstStyle/>
          <a:p>
            <a:endParaRPr lang="en-US"/>
          </a:p>
        </p:txBody>
      </p:sp>
      <p:sp>
        <p:nvSpPr>
          <p:cNvPr id="26630" name="Rectangle 8"/>
          <p:cNvSpPr>
            <a:spLocks noChangeArrowheads="1"/>
          </p:cNvSpPr>
          <p:nvPr/>
        </p:nvSpPr>
        <p:spPr bwMode="auto">
          <a:xfrm>
            <a:off x="152400" y="1066800"/>
            <a:ext cx="6172200" cy="6013450"/>
          </a:xfrm>
          <a:prstGeom prst="rect">
            <a:avLst/>
          </a:prstGeom>
          <a:noFill/>
          <a:ln w="8001" algn="ctr">
            <a:noFill/>
            <a:miter lim="800000"/>
            <a:headEnd/>
            <a:tailEnd/>
          </a:ln>
        </p:spPr>
        <p:txBody>
          <a:bodyPr anchor="ctr">
            <a:spAutoFit/>
          </a:bodyPr>
          <a:lstStyle/>
          <a:p>
            <a:pPr>
              <a:buFontTx/>
              <a:buChar char="•"/>
            </a:pPr>
            <a:r>
              <a:rPr lang="en-US" sz="1800">
                <a:solidFill>
                  <a:srgbClr val="00B050"/>
                </a:solidFill>
                <a:latin typeface="Palatino Linotype" pitchFamily="18" charset="0"/>
              </a:rPr>
              <a:t>Prevention:</a:t>
            </a:r>
          </a:p>
          <a:p>
            <a:r>
              <a:rPr lang="en-US" sz="1800" b="0">
                <a:latin typeface="Palatino Linotype" pitchFamily="18" charset="0"/>
              </a:rPr>
              <a:t>-Scheduled roadside mowing activities to prevent spread of leafy spurge</a:t>
            </a:r>
          </a:p>
          <a:p>
            <a:pPr>
              <a:buFontTx/>
              <a:buChar char="-"/>
            </a:pPr>
            <a:endParaRPr lang="en-US" sz="1800" b="0">
              <a:solidFill>
                <a:srgbClr val="00B050"/>
              </a:solidFill>
              <a:latin typeface="Palatino Linotype" pitchFamily="18" charset="0"/>
            </a:endParaRPr>
          </a:p>
          <a:p>
            <a:pPr>
              <a:buFontTx/>
              <a:buChar char="•"/>
            </a:pPr>
            <a:r>
              <a:rPr lang="en-US" sz="1800">
                <a:solidFill>
                  <a:srgbClr val="00B050"/>
                </a:solidFill>
                <a:latin typeface="Palatino Linotype" pitchFamily="18" charset="0"/>
              </a:rPr>
              <a:t>Mapping and monitoring:</a:t>
            </a:r>
            <a:r>
              <a:rPr lang="en-US" b="0">
                <a:solidFill>
                  <a:srgbClr val="00B050"/>
                </a:solidFill>
                <a:latin typeface="Palatino Linotype" pitchFamily="18" charset="0"/>
              </a:rPr>
              <a:t> </a:t>
            </a:r>
          </a:p>
          <a:p>
            <a:pPr>
              <a:buFontTx/>
              <a:buChar char="-"/>
            </a:pPr>
            <a:r>
              <a:rPr lang="en-US" sz="1800" b="0">
                <a:latin typeface="Palatino Linotype" pitchFamily="18" charset="0"/>
              </a:rPr>
              <a:t>Inventoried and mapped local invasive plant populations</a:t>
            </a:r>
            <a:endParaRPr lang="en-US" b="0">
              <a:latin typeface="Palatino Linotype" pitchFamily="18" charset="0"/>
            </a:endParaRPr>
          </a:p>
          <a:p>
            <a:endParaRPr lang="en-US" b="0">
              <a:solidFill>
                <a:srgbClr val="00B050"/>
              </a:solidFill>
              <a:latin typeface="Palatino Linotype" pitchFamily="18" charset="0"/>
            </a:endParaRPr>
          </a:p>
          <a:p>
            <a:pPr>
              <a:buFontTx/>
              <a:buChar char="•"/>
            </a:pPr>
            <a:r>
              <a:rPr lang="en-US" sz="1800">
                <a:solidFill>
                  <a:srgbClr val="00B050"/>
                </a:solidFill>
                <a:latin typeface="Palatino Linotype" pitchFamily="18" charset="0"/>
              </a:rPr>
              <a:t>Education: </a:t>
            </a:r>
          </a:p>
          <a:p>
            <a:pPr>
              <a:buFontTx/>
              <a:buChar char="-"/>
            </a:pPr>
            <a:r>
              <a:rPr lang="en-US" sz="1800" b="0">
                <a:latin typeface="Palatino Linotype" pitchFamily="18" charset="0"/>
              </a:rPr>
              <a:t>Developed “Homeowner’s Guide to Japanese Knotweed Control”</a:t>
            </a:r>
          </a:p>
          <a:p>
            <a:pPr>
              <a:buFontTx/>
              <a:buChar char="-"/>
            </a:pPr>
            <a:r>
              <a:rPr lang="en-US" sz="1800" b="0">
                <a:latin typeface="Palatino Linotype" pitchFamily="18" charset="0"/>
              </a:rPr>
              <a:t>Taught public seminars on treatment of buckthorn and honeysuckle</a:t>
            </a:r>
          </a:p>
          <a:p>
            <a:r>
              <a:rPr lang="en-US" sz="1800" b="0">
                <a:latin typeface="Palatino Linotype" pitchFamily="18" charset="0"/>
              </a:rPr>
              <a:t>-Developed curriculum for K-12 classes on invasive plants </a:t>
            </a:r>
          </a:p>
          <a:p>
            <a:r>
              <a:rPr lang="en-US" sz="1800" b="0">
                <a:latin typeface="Palatino Linotype" pitchFamily="18" charset="0"/>
              </a:rPr>
              <a:t>-Created PowerPoint presentations to educate local policy    makers about invasive plant issues</a:t>
            </a:r>
            <a:endParaRPr lang="en-US" b="0">
              <a:latin typeface="Palatino Linotype" pitchFamily="18" charset="0"/>
            </a:endParaRPr>
          </a:p>
          <a:p>
            <a:endParaRPr lang="en-US" b="0">
              <a:solidFill>
                <a:srgbClr val="00B050"/>
              </a:solidFill>
              <a:latin typeface="Palatino Linotype" pitchFamily="18" charset="0"/>
            </a:endParaRPr>
          </a:p>
          <a:p>
            <a:pPr>
              <a:buFontTx/>
              <a:buChar char="•"/>
            </a:pPr>
            <a:r>
              <a:rPr lang="en-US" sz="1800">
                <a:solidFill>
                  <a:srgbClr val="00B050"/>
                </a:solidFill>
                <a:latin typeface="Palatino Linotype" pitchFamily="18" charset="0"/>
              </a:rPr>
              <a:t>Control and management:</a:t>
            </a:r>
          </a:p>
          <a:p>
            <a:r>
              <a:rPr lang="en-US" sz="1800" b="0">
                <a:latin typeface="Palatino Linotype" pitchFamily="18" charset="0"/>
              </a:rPr>
              <a:t>- Cooperative control efforts for Japanese knotweed, buckthorn,  spotted knapweed, purple loosestrife, and other species</a:t>
            </a:r>
            <a:endParaRPr lang="en-US" b="0">
              <a:latin typeface="Palatino Linotype" pitchFamily="18" charset="0"/>
            </a:endParaRPr>
          </a:p>
          <a:p>
            <a:pPr>
              <a:buFontTx/>
              <a:buChar char="•"/>
            </a:pPr>
            <a:endParaRPr lang="en-US" b="0">
              <a:latin typeface="Palatino Linotype" pitchFamily="18" charset="0"/>
            </a:endParaRPr>
          </a:p>
          <a:p>
            <a:pPr>
              <a:buFontTx/>
              <a:buChar char="•"/>
            </a:pPr>
            <a:endParaRPr lang="en-US" b="0">
              <a:latin typeface="Palatino Linotype"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2"/>
          <p:cNvSpPr txBox="1">
            <a:spLocks noChangeArrowheads="1"/>
          </p:cNvSpPr>
          <p:nvPr/>
        </p:nvSpPr>
        <p:spPr bwMode="auto">
          <a:xfrm>
            <a:off x="5715000" y="6400800"/>
            <a:ext cx="1066800" cy="338138"/>
          </a:xfrm>
          <a:prstGeom prst="rect">
            <a:avLst/>
          </a:prstGeom>
          <a:noFill/>
          <a:ln w="9525">
            <a:noFill/>
            <a:miter lim="800000"/>
            <a:headEnd/>
            <a:tailEnd/>
          </a:ln>
        </p:spPr>
        <p:txBody>
          <a:bodyPr>
            <a:spAutoFit/>
          </a:bodyPr>
          <a:lstStyle/>
          <a:p>
            <a:r>
              <a:rPr lang="en-US"/>
              <a:t>Fall 2008</a:t>
            </a:r>
          </a:p>
        </p:txBody>
      </p:sp>
      <p:pic>
        <p:nvPicPr>
          <p:cNvPr id="27651" name="Picture 3" descr="MIPN_CWMAs_2010.jpg"/>
          <p:cNvPicPr>
            <a:picLocks noChangeAspect="1"/>
          </p:cNvPicPr>
          <p:nvPr/>
        </p:nvPicPr>
        <p:blipFill>
          <a:blip r:embed="rId3" cstate="email"/>
          <a:srcRect/>
          <a:stretch>
            <a:fillRect/>
          </a:stretch>
        </p:blipFill>
        <p:spPr bwMode="auto">
          <a:xfrm>
            <a:off x="134938" y="0"/>
            <a:ext cx="887412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cstate="email"/>
          <a:srcRect/>
          <a:stretch>
            <a:fillRect/>
          </a:stretch>
        </p:blipFill>
        <p:spPr bwMode="auto">
          <a:xfrm>
            <a:off x="304800" y="1295400"/>
            <a:ext cx="8534400" cy="4724400"/>
          </a:xfrm>
          <a:prstGeom prst="rect">
            <a:avLst/>
          </a:prstGeom>
          <a:noFill/>
          <a:ln w="9525">
            <a:noFill/>
            <a:miter lim="800000"/>
            <a:headEnd/>
            <a:tailEnd/>
          </a:ln>
        </p:spPr>
      </p:pic>
      <p:sp>
        <p:nvSpPr>
          <p:cNvPr id="28675" name="Title 2"/>
          <p:cNvSpPr>
            <a:spLocks noGrp="1"/>
          </p:cNvSpPr>
          <p:nvPr>
            <p:ph type="title"/>
          </p:nvPr>
        </p:nvSpPr>
        <p:spPr>
          <a:xfrm>
            <a:off x="457200" y="152400"/>
            <a:ext cx="8229600" cy="1143000"/>
          </a:xfrm>
        </p:spPr>
        <p:txBody>
          <a:bodyPr/>
          <a:lstStyle/>
          <a:p>
            <a:pPr algn="ctr" eaLnBrk="1" hangingPunct="1"/>
            <a:r>
              <a:rPr lang="en-US" b="1" smtClean="0">
                <a:solidFill>
                  <a:srgbClr val="2F5C2A"/>
                </a:solidFill>
              </a:rPr>
              <a:t>National CWMA map</a:t>
            </a:r>
          </a:p>
        </p:txBody>
      </p:sp>
      <p:sp>
        <p:nvSpPr>
          <p:cNvPr id="4" name="TextBox 3"/>
          <p:cNvSpPr txBox="1"/>
          <p:nvPr/>
        </p:nvSpPr>
        <p:spPr>
          <a:xfrm>
            <a:off x="1752600" y="6096000"/>
            <a:ext cx="5867400" cy="523875"/>
          </a:xfrm>
          <a:prstGeom prst="rect">
            <a:avLst/>
          </a:prstGeom>
          <a:noFill/>
        </p:spPr>
        <p:txBody>
          <a:bodyPr>
            <a:spAutoFit/>
          </a:bodyPr>
          <a:lstStyle/>
          <a:p>
            <a:pPr algn="ctr">
              <a:defRPr/>
            </a:pPr>
            <a:r>
              <a:rPr lang="en-US" sz="2800" dirty="0">
                <a:solidFill>
                  <a:srgbClr val="2F5C2A"/>
                </a:solidFill>
                <a:latin typeface="+mj-lt"/>
              </a:rPr>
              <a:t>www.invasiveplantcenters.org</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8229600" cy="639762"/>
          </a:xfrm>
        </p:spPr>
        <p:txBody>
          <a:bodyPr/>
          <a:lstStyle/>
          <a:p>
            <a:pPr eaLnBrk="1" hangingPunct="1"/>
            <a:r>
              <a:rPr lang="en-US" b="1" smtClean="0">
                <a:solidFill>
                  <a:srgbClr val="0070C0"/>
                </a:solidFill>
              </a:rPr>
              <a:t>Organizing a CWMA</a:t>
            </a:r>
          </a:p>
        </p:txBody>
      </p:sp>
      <p:sp>
        <p:nvSpPr>
          <p:cNvPr id="29699" name="Rectangle 4"/>
          <p:cNvSpPr>
            <a:spLocks noGrp="1" noChangeArrowheads="1"/>
          </p:cNvSpPr>
          <p:nvPr>
            <p:ph idx="1"/>
          </p:nvPr>
        </p:nvSpPr>
        <p:spPr>
          <a:xfrm>
            <a:off x="533400" y="1371600"/>
            <a:ext cx="8229600" cy="2895600"/>
          </a:xfrm>
        </p:spPr>
        <p:txBody>
          <a:bodyPr/>
          <a:lstStyle/>
          <a:p>
            <a:pPr marL="609600" indent="-609600" eaLnBrk="1" hangingPunct="1">
              <a:buFontTx/>
              <a:buAutoNum type="arabicPeriod"/>
            </a:pPr>
            <a:r>
              <a:rPr lang="en-US" sz="2800" b="1" smtClean="0">
                <a:solidFill>
                  <a:srgbClr val="00B050"/>
                </a:solidFill>
              </a:rPr>
              <a:t>Identify a leader or champion</a:t>
            </a:r>
          </a:p>
          <a:p>
            <a:pPr marL="609600" indent="-609600" eaLnBrk="1" hangingPunct="1"/>
            <a:r>
              <a:rPr lang="en-US" sz="2400" b="1" smtClean="0"/>
              <a:t>Find someone who is excited about cooperative weed management to lead the group as it forms</a:t>
            </a:r>
          </a:p>
          <a:p>
            <a:pPr marL="609600" indent="-609600" eaLnBrk="1" hangingPunct="1"/>
            <a:r>
              <a:rPr lang="en-US" sz="2400" b="1" smtClean="0"/>
              <a:t>Good communicator</a:t>
            </a:r>
          </a:p>
          <a:p>
            <a:pPr marL="609600" indent="-609600" eaLnBrk="1" hangingPunct="1"/>
            <a:r>
              <a:rPr lang="en-US" sz="2400" b="1" smtClean="0"/>
              <a:t>Ability to motivate others</a:t>
            </a:r>
          </a:p>
          <a:p>
            <a:pPr marL="609600" indent="-609600" eaLnBrk="1" hangingPunct="1"/>
            <a:r>
              <a:rPr lang="en-US" sz="2400" b="1" smtClean="0"/>
              <a:t>Goals of the CWMA must be their first priority</a:t>
            </a:r>
          </a:p>
          <a:p>
            <a:pPr marL="609600" indent="-609600" eaLnBrk="1" hangingPunct="1">
              <a:buFontTx/>
              <a:buNone/>
            </a:pPr>
            <a:endParaRPr lang="en-US" b="1" smtClean="0">
              <a:solidFill>
                <a:srgbClr val="7E3240"/>
              </a:solidFill>
            </a:endParaRPr>
          </a:p>
        </p:txBody>
      </p:sp>
      <p:pic>
        <p:nvPicPr>
          <p:cNvPr id="29700" name="Picture 5" descr="AnnEllen"/>
          <p:cNvPicPr>
            <a:picLocks noChangeAspect="1" noChangeArrowheads="1"/>
          </p:cNvPicPr>
          <p:nvPr/>
        </p:nvPicPr>
        <p:blipFill>
          <a:blip r:embed="rId3" cstate="email"/>
          <a:srcRect/>
          <a:stretch>
            <a:fillRect/>
          </a:stretch>
        </p:blipFill>
        <p:spPr bwMode="auto">
          <a:xfrm>
            <a:off x="762000" y="4267200"/>
            <a:ext cx="3048000" cy="2143125"/>
          </a:xfrm>
          <a:prstGeom prst="rect">
            <a:avLst/>
          </a:prstGeom>
          <a:noFill/>
          <a:ln w="9525">
            <a:noFill/>
            <a:miter lim="800000"/>
            <a:headEnd/>
            <a:tailEnd/>
          </a:ln>
        </p:spPr>
      </p:pic>
      <p:sp>
        <p:nvSpPr>
          <p:cNvPr id="29701" name="Line 7"/>
          <p:cNvSpPr>
            <a:spLocks noChangeShapeType="1"/>
          </p:cNvSpPr>
          <p:nvPr/>
        </p:nvSpPr>
        <p:spPr bwMode="auto">
          <a:xfrm>
            <a:off x="609600" y="1066800"/>
            <a:ext cx="8534400" cy="0"/>
          </a:xfrm>
          <a:prstGeom prst="line">
            <a:avLst/>
          </a:prstGeom>
          <a:noFill/>
          <a:ln w="28575">
            <a:solidFill>
              <a:srgbClr val="0070C0"/>
            </a:solidFill>
            <a:round/>
            <a:headEnd/>
            <a:tailEnd/>
          </a:ln>
        </p:spPr>
        <p:txBody>
          <a:bodyPr/>
          <a:lstStyle/>
          <a:p>
            <a:endParaRPr lang="en-US"/>
          </a:p>
        </p:txBody>
      </p:sp>
      <p:sp>
        <p:nvSpPr>
          <p:cNvPr id="29702" name="Text Box 11"/>
          <p:cNvSpPr txBox="1">
            <a:spLocks noChangeArrowheads="1"/>
          </p:cNvSpPr>
          <p:nvPr/>
        </p:nvSpPr>
        <p:spPr bwMode="auto">
          <a:xfrm>
            <a:off x="5105400" y="4038600"/>
            <a:ext cx="3200400" cy="488950"/>
          </a:xfrm>
          <a:prstGeom prst="rect">
            <a:avLst/>
          </a:prstGeom>
          <a:noFill/>
          <a:ln w="8001" algn="ctr">
            <a:noFill/>
            <a:miter lim="800000"/>
            <a:headEnd/>
            <a:tailEnd/>
          </a:ln>
        </p:spPr>
        <p:txBody>
          <a:bodyPr>
            <a:spAutoFit/>
          </a:bodyPr>
          <a:lstStyle/>
          <a:p>
            <a:pPr>
              <a:spcBef>
                <a:spcPct val="50000"/>
              </a:spcBef>
            </a:pPr>
            <a:endParaRPr lang="en-US" sz="2600">
              <a:solidFill>
                <a:srgbClr val="2F5C2A"/>
              </a:solidFill>
              <a:latin typeface="Palatino Linotype" pitchFamily="18" charset="0"/>
            </a:endParaRPr>
          </a:p>
        </p:txBody>
      </p:sp>
      <p:sp>
        <p:nvSpPr>
          <p:cNvPr id="29703" name="Rectangle 13"/>
          <p:cNvSpPr>
            <a:spLocks noChangeArrowheads="1"/>
          </p:cNvSpPr>
          <p:nvPr/>
        </p:nvSpPr>
        <p:spPr bwMode="auto">
          <a:xfrm>
            <a:off x="4724400" y="4495800"/>
            <a:ext cx="3657600" cy="1905000"/>
          </a:xfrm>
          <a:prstGeom prst="rect">
            <a:avLst/>
          </a:prstGeom>
          <a:solidFill>
            <a:srgbClr val="FDFFB7"/>
          </a:solidFill>
          <a:ln w="28575" algn="ctr">
            <a:solidFill>
              <a:srgbClr val="0070C0"/>
            </a:solidFill>
            <a:miter lim="800000"/>
            <a:headEnd/>
            <a:tailEnd/>
          </a:ln>
        </p:spPr>
        <p:txBody>
          <a:bodyPr wrap="none" anchor="ctr"/>
          <a:lstStyle/>
          <a:p>
            <a:pPr algn="ctr"/>
            <a:endParaRPr lang="en-US" sz="2400" b="0"/>
          </a:p>
        </p:txBody>
      </p:sp>
      <p:sp>
        <p:nvSpPr>
          <p:cNvPr id="29704" name="Text Box 14"/>
          <p:cNvSpPr txBox="1">
            <a:spLocks noChangeArrowheads="1"/>
          </p:cNvSpPr>
          <p:nvPr/>
        </p:nvSpPr>
        <p:spPr bwMode="auto">
          <a:xfrm>
            <a:off x="4724400" y="4692650"/>
            <a:ext cx="3657600" cy="1784350"/>
          </a:xfrm>
          <a:prstGeom prst="rect">
            <a:avLst/>
          </a:prstGeom>
          <a:noFill/>
          <a:ln w="8001" algn="ctr">
            <a:noFill/>
            <a:miter lim="800000"/>
            <a:headEnd/>
            <a:tailEnd/>
          </a:ln>
        </p:spPr>
        <p:txBody>
          <a:bodyPr>
            <a:spAutoFit/>
          </a:bodyPr>
          <a:lstStyle/>
          <a:p>
            <a:pPr algn="ctr">
              <a:spcBef>
                <a:spcPct val="50000"/>
              </a:spcBef>
            </a:pPr>
            <a:r>
              <a:rPr lang="en-US" sz="2000">
                <a:solidFill>
                  <a:srgbClr val="00B050"/>
                </a:solidFill>
                <a:latin typeface="Palatino Linotype" pitchFamily="18" charset="0"/>
              </a:rPr>
              <a:t>The CWMA champion may be a short-term role, leading only until the steering committee is in place.</a:t>
            </a:r>
          </a:p>
          <a:p>
            <a:pPr algn="ctr">
              <a:spcBef>
                <a:spcPct val="50000"/>
              </a:spcBef>
            </a:pPr>
            <a:endParaRPr lang="en-US" sz="2000">
              <a:solidFill>
                <a:srgbClr val="2F5C2A"/>
              </a:solidFill>
              <a:latin typeface="Palatino Linotype"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b="1" smtClean="0">
                <a:solidFill>
                  <a:srgbClr val="0070C0"/>
                </a:solidFill>
              </a:rPr>
              <a:t>Organizing a CWMA</a:t>
            </a:r>
          </a:p>
        </p:txBody>
      </p:sp>
      <p:sp>
        <p:nvSpPr>
          <p:cNvPr id="30723" name="Rectangle 3"/>
          <p:cNvSpPr>
            <a:spLocks noGrp="1" noChangeArrowheads="1"/>
          </p:cNvSpPr>
          <p:nvPr>
            <p:ph idx="1"/>
          </p:nvPr>
        </p:nvSpPr>
        <p:spPr>
          <a:xfrm>
            <a:off x="457200" y="1371600"/>
            <a:ext cx="8229600" cy="3962400"/>
          </a:xfrm>
        </p:spPr>
        <p:txBody>
          <a:bodyPr/>
          <a:lstStyle/>
          <a:p>
            <a:pPr marL="609600" indent="-609600" eaLnBrk="1" hangingPunct="1">
              <a:lnSpc>
                <a:spcPct val="115000"/>
              </a:lnSpc>
              <a:buFontTx/>
              <a:buAutoNum type="arabicPeriod" startAt="2"/>
            </a:pPr>
            <a:r>
              <a:rPr lang="en-US" sz="2800" b="1" smtClean="0">
                <a:solidFill>
                  <a:srgbClr val="00B050"/>
                </a:solidFill>
              </a:rPr>
              <a:t>Establish geographic boundaries</a:t>
            </a:r>
          </a:p>
          <a:p>
            <a:pPr marL="609600" indent="-609600" eaLnBrk="1" hangingPunct="1">
              <a:lnSpc>
                <a:spcPct val="115000"/>
              </a:lnSpc>
            </a:pPr>
            <a:r>
              <a:rPr lang="en-US" sz="2800" b="1" smtClean="0"/>
              <a:t>Political boundaries, e.g. one or several counties</a:t>
            </a:r>
          </a:p>
          <a:p>
            <a:pPr marL="609600" indent="-609600" eaLnBrk="1" hangingPunct="1">
              <a:lnSpc>
                <a:spcPct val="90000"/>
              </a:lnSpc>
            </a:pPr>
            <a:r>
              <a:rPr lang="en-US" sz="2800" b="1" smtClean="0"/>
              <a:t>Ecological boundaries, e.g. watersheds</a:t>
            </a:r>
          </a:p>
          <a:p>
            <a:pPr marL="609600" indent="-609600" eaLnBrk="1" hangingPunct="1">
              <a:lnSpc>
                <a:spcPct val="90000"/>
              </a:lnSpc>
            </a:pPr>
            <a:r>
              <a:rPr lang="en-US" sz="2800" b="1" smtClean="0"/>
              <a:t>Consider organizing a large CWMA into smaller subunits such as basins, watersheds, or management zones</a:t>
            </a:r>
          </a:p>
          <a:p>
            <a:pPr marL="609600" indent="-609600" eaLnBrk="1" hangingPunct="1">
              <a:lnSpc>
                <a:spcPct val="90000"/>
              </a:lnSpc>
              <a:buFontTx/>
              <a:buNone/>
            </a:pPr>
            <a:r>
              <a:rPr lang="en-US" sz="2400" smtClean="0"/>
              <a:t> </a:t>
            </a:r>
          </a:p>
        </p:txBody>
      </p:sp>
      <p:sp>
        <p:nvSpPr>
          <p:cNvPr id="30724" name="Line 4"/>
          <p:cNvSpPr>
            <a:spLocks noChangeShapeType="1"/>
          </p:cNvSpPr>
          <p:nvPr/>
        </p:nvSpPr>
        <p:spPr bwMode="auto">
          <a:xfrm>
            <a:off x="609600" y="1295400"/>
            <a:ext cx="8534400" cy="0"/>
          </a:xfrm>
          <a:prstGeom prst="line">
            <a:avLst/>
          </a:prstGeom>
          <a:noFill/>
          <a:ln w="28575">
            <a:solidFill>
              <a:srgbClr val="0070C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8229600" cy="1143000"/>
          </a:xfrm>
        </p:spPr>
        <p:txBody>
          <a:bodyPr/>
          <a:lstStyle/>
          <a:p>
            <a:pPr eaLnBrk="1" hangingPunct="1"/>
            <a:r>
              <a:rPr lang="en-US" b="1" smtClean="0">
                <a:solidFill>
                  <a:srgbClr val="0070C0"/>
                </a:solidFill>
              </a:rPr>
              <a:t>What does MIPN do?</a:t>
            </a:r>
          </a:p>
        </p:txBody>
      </p:sp>
      <p:sp>
        <p:nvSpPr>
          <p:cNvPr id="4099" name="Rectangle 3"/>
          <p:cNvSpPr>
            <a:spLocks noGrp="1" noChangeArrowheads="1"/>
          </p:cNvSpPr>
          <p:nvPr>
            <p:ph idx="1"/>
          </p:nvPr>
        </p:nvSpPr>
        <p:spPr>
          <a:xfrm>
            <a:off x="457200" y="1295400"/>
            <a:ext cx="8229600" cy="4525963"/>
          </a:xfrm>
        </p:spPr>
        <p:txBody>
          <a:bodyPr/>
          <a:lstStyle/>
          <a:p>
            <a:pPr eaLnBrk="1" hangingPunct="1">
              <a:buFont typeface="Wingdings 2" pitchFamily="18" charset="2"/>
              <a:buChar char="Ú"/>
            </a:pPr>
            <a:r>
              <a:rPr lang="en-US" sz="2800" smtClean="0">
                <a:solidFill>
                  <a:srgbClr val="00B050"/>
                </a:solidFill>
              </a:rPr>
              <a:t>Facilitates collaboration and information exchange among organizations</a:t>
            </a:r>
          </a:p>
          <a:p>
            <a:pPr eaLnBrk="1" hangingPunct="1">
              <a:buFont typeface="Wingdings 2" pitchFamily="18" charset="2"/>
              <a:buChar char="Ú"/>
            </a:pPr>
            <a:r>
              <a:rPr lang="en-US" sz="2800" smtClean="0">
                <a:solidFill>
                  <a:srgbClr val="00B050"/>
                </a:solidFill>
              </a:rPr>
              <a:t>Works to improve prevention, early detection, education, and research on invasive plants at a regional level</a:t>
            </a:r>
          </a:p>
        </p:txBody>
      </p:sp>
      <p:pic>
        <p:nvPicPr>
          <p:cNvPr id="4100" name="Picture 4" descr="mipn logo"/>
          <p:cNvPicPr>
            <a:picLocks noChangeAspect="1" noChangeArrowheads="1"/>
          </p:cNvPicPr>
          <p:nvPr/>
        </p:nvPicPr>
        <p:blipFill>
          <a:blip r:embed="rId3" cstate="email"/>
          <a:srcRect/>
          <a:stretch>
            <a:fillRect/>
          </a:stretch>
        </p:blipFill>
        <p:spPr bwMode="auto">
          <a:xfrm>
            <a:off x="381000" y="5334000"/>
            <a:ext cx="2743200" cy="1244600"/>
          </a:xfrm>
          <a:prstGeom prst="rect">
            <a:avLst/>
          </a:prstGeom>
          <a:noFill/>
          <a:ln w="9525">
            <a:noFill/>
            <a:miter lim="800000"/>
            <a:headEnd/>
            <a:tailEnd/>
          </a:ln>
        </p:spPr>
      </p:pic>
      <p:pic>
        <p:nvPicPr>
          <p:cNvPr id="4101" name="Picture 5" descr="IMG_5534"/>
          <p:cNvPicPr>
            <a:picLocks noChangeAspect="1" noChangeArrowheads="1"/>
          </p:cNvPicPr>
          <p:nvPr/>
        </p:nvPicPr>
        <p:blipFill>
          <a:blip r:embed="rId4" cstate="email"/>
          <a:srcRect/>
          <a:stretch>
            <a:fillRect/>
          </a:stretch>
        </p:blipFill>
        <p:spPr bwMode="auto">
          <a:xfrm>
            <a:off x="3657600" y="3352800"/>
            <a:ext cx="5029200" cy="325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49225" y="304800"/>
            <a:ext cx="4346575" cy="1143000"/>
          </a:xfrm>
        </p:spPr>
        <p:txBody>
          <a:bodyPr/>
          <a:lstStyle/>
          <a:p>
            <a:pPr eaLnBrk="1" hangingPunct="1"/>
            <a:r>
              <a:rPr lang="en-US" sz="3600" b="1" smtClean="0">
                <a:solidFill>
                  <a:srgbClr val="0070C0"/>
                </a:solidFill>
              </a:rPr>
              <a:t>Iron Furnace CWMA</a:t>
            </a:r>
            <a:r>
              <a:rPr lang="en-US" sz="3600" b="1" smtClean="0">
                <a:solidFill>
                  <a:schemeClr val="accent2"/>
                </a:solidFill>
              </a:rPr>
              <a:t/>
            </a:r>
            <a:br>
              <a:rPr lang="en-US" sz="3600" b="1" smtClean="0">
                <a:solidFill>
                  <a:schemeClr val="accent2"/>
                </a:solidFill>
              </a:rPr>
            </a:br>
            <a:endParaRPr lang="en-US" sz="2400" b="1" smtClean="0">
              <a:solidFill>
                <a:schemeClr val="accent2"/>
              </a:solidFill>
            </a:endParaRPr>
          </a:p>
        </p:txBody>
      </p:sp>
      <p:pic>
        <p:nvPicPr>
          <p:cNvPr id="31747" name="Picture 3" descr="CWMA_Boundary6Feb2008"/>
          <p:cNvPicPr>
            <a:picLocks noGrp="1" noChangeAspect="1" noChangeArrowheads="1"/>
          </p:cNvPicPr>
          <p:nvPr>
            <p:ph sz="half" idx="1"/>
          </p:nvPr>
        </p:nvPicPr>
        <p:blipFill>
          <a:blip r:embed="rId3" cstate="email"/>
          <a:srcRect/>
          <a:stretch>
            <a:fillRect/>
          </a:stretch>
        </p:blipFill>
        <p:spPr>
          <a:xfrm>
            <a:off x="3921125" y="152400"/>
            <a:ext cx="5065713" cy="6556375"/>
          </a:xfrm>
        </p:spPr>
      </p:pic>
      <p:sp>
        <p:nvSpPr>
          <p:cNvPr id="165892" name="Rectangle 4"/>
          <p:cNvSpPr>
            <a:spLocks noChangeArrowheads="1"/>
          </p:cNvSpPr>
          <p:nvPr/>
        </p:nvSpPr>
        <p:spPr bwMode="auto">
          <a:xfrm>
            <a:off x="152400" y="1447800"/>
            <a:ext cx="3657600" cy="5029200"/>
          </a:xfrm>
          <a:prstGeom prst="rect">
            <a:avLst/>
          </a:prstGeom>
          <a:noFill/>
          <a:ln w="9525">
            <a:noFill/>
            <a:miter lim="800000"/>
            <a:headEnd/>
            <a:tailEnd/>
          </a:ln>
          <a:effectLst/>
        </p:spPr>
        <p:txBody>
          <a:bodyPr>
            <a:spAutoFit/>
          </a:bodyPr>
          <a:lstStyle/>
          <a:p>
            <a:pPr eaLnBrk="0" hangingPunct="0">
              <a:buFontTx/>
              <a:buChar char="•"/>
              <a:defRPr/>
            </a:pPr>
            <a:r>
              <a:rPr lang="en-US" sz="2400" b="0" dirty="0">
                <a:solidFill>
                  <a:schemeClr val="tx2"/>
                </a:solidFill>
                <a:effectLst>
                  <a:outerShdw blurRad="38100" dist="38100" dir="2700000" algn="tl">
                    <a:srgbClr val="FFFFFF"/>
                  </a:outerShdw>
                </a:effectLst>
                <a:latin typeface="Tahoma" charset="0"/>
              </a:rPr>
              <a:t> </a:t>
            </a:r>
            <a:r>
              <a:rPr lang="en-US" sz="2400" b="0" dirty="0">
                <a:solidFill>
                  <a:schemeClr val="tx2"/>
                </a:solidFill>
                <a:effectLst>
                  <a:outerShdw blurRad="38100" dist="38100" dir="2700000" algn="tl">
                    <a:srgbClr val="FFFFFF"/>
                  </a:outerShdw>
                </a:effectLst>
                <a:latin typeface="Palatino Linotype" pitchFamily="18" charset="0"/>
              </a:rPr>
              <a:t>Southern Ohio: Lawrence county and parts of Scioto, Jackson and Gallia counties</a:t>
            </a:r>
          </a:p>
          <a:p>
            <a:pPr eaLnBrk="0" hangingPunct="0">
              <a:defRPr/>
            </a:pPr>
            <a:endParaRPr lang="en-US" sz="2400" b="0" dirty="0">
              <a:solidFill>
                <a:schemeClr val="tx2"/>
              </a:solidFill>
              <a:effectLst>
                <a:outerShdw blurRad="38100" dist="38100" dir="2700000" algn="tl">
                  <a:srgbClr val="FFFFFF"/>
                </a:outerShdw>
              </a:effectLst>
              <a:latin typeface="Palatino Linotype" pitchFamily="18" charset="0"/>
            </a:endParaRPr>
          </a:p>
          <a:p>
            <a:pPr eaLnBrk="0" hangingPunct="0">
              <a:buFontTx/>
              <a:buChar char="•"/>
              <a:defRPr/>
            </a:pPr>
            <a:r>
              <a:rPr lang="en-US" sz="2400" b="0" dirty="0">
                <a:solidFill>
                  <a:schemeClr val="tx2"/>
                </a:solidFill>
                <a:effectLst>
                  <a:outerShdw blurRad="38100" dist="38100" dir="2700000" algn="tl">
                    <a:srgbClr val="FFFFFF"/>
                  </a:outerShdw>
                </a:effectLst>
                <a:latin typeface="Palatino Linotype" pitchFamily="18" charset="0"/>
              </a:rPr>
              <a:t>Includes: </a:t>
            </a:r>
          </a:p>
          <a:p>
            <a:pPr lvl="1" eaLnBrk="0" hangingPunct="0">
              <a:buFontTx/>
              <a:buChar char="•"/>
              <a:defRPr/>
            </a:pPr>
            <a:r>
              <a:rPr lang="en-US" sz="1800" b="0" dirty="0">
                <a:solidFill>
                  <a:schemeClr val="tx2"/>
                </a:solidFill>
                <a:effectLst>
                  <a:outerShdw blurRad="38100" dist="38100" dir="2700000" algn="tl">
                    <a:srgbClr val="FFFFFF"/>
                  </a:outerShdw>
                </a:effectLst>
                <a:latin typeface="Palatino Linotype" pitchFamily="18" charset="0"/>
              </a:rPr>
              <a:t> Wayne National Forest, 	Ironton District </a:t>
            </a:r>
          </a:p>
          <a:p>
            <a:pPr lvl="1" eaLnBrk="0" hangingPunct="0">
              <a:buFontTx/>
              <a:buChar char="•"/>
              <a:defRPr/>
            </a:pPr>
            <a:r>
              <a:rPr lang="en-US" sz="1800" b="0" dirty="0">
                <a:solidFill>
                  <a:schemeClr val="tx2"/>
                </a:solidFill>
                <a:effectLst>
                  <a:outerShdw blurRad="38100" dist="38100" dir="2700000" algn="tl">
                    <a:srgbClr val="FFFFFF"/>
                  </a:outerShdw>
                </a:effectLst>
                <a:latin typeface="Palatino Linotype" pitchFamily="18" charset="0"/>
              </a:rPr>
              <a:t> Dean State Forest</a:t>
            </a:r>
          </a:p>
          <a:p>
            <a:pPr lvl="1" eaLnBrk="0" hangingPunct="0">
              <a:buFontTx/>
              <a:buChar char="•"/>
              <a:defRPr/>
            </a:pPr>
            <a:r>
              <a:rPr lang="en-US" sz="1800" b="0" dirty="0">
                <a:solidFill>
                  <a:schemeClr val="tx2"/>
                </a:solidFill>
                <a:effectLst>
                  <a:outerShdw blurRad="38100" dist="38100" dir="2700000" algn="tl">
                    <a:srgbClr val="FFFFFF"/>
                  </a:outerShdw>
                </a:effectLst>
                <a:latin typeface="Palatino Linotype" pitchFamily="18" charset="0"/>
              </a:rPr>
              <a:t> Cooper Hollow Wildlife    	Management Area </a:t>
            </a:r>
          </a:p>
          <a:p>
            <a:pPr lvl="1" eaLnBrk="0" hangingPunct="0">
              <a:buFontTx/>
              <a:buChar char="•"/>
              <a:defRPr/>
            </a:pPr>
            <a:r>
              <a:rPr lang="en-US" sz="1800" b="0" dirty="0">
                <a:solidFill>
                  <a:schemeClr val="tx2"/>
                </a:solidFill>
                <a:effectLst>
                  <a:outerShdw blurRad="38100" dist="38100" dir="2700000" algn="tl">
                    <a:srgbClr val="FFFFFF"/>
                  </a:outerShdw>
                </a:effectLst>
                <a:latin typeface="Palatino Linotype" pitchFamily="18" charset="0"/>
              </a:rPr>
              <a:t> Crown City Wildlife 	Management Area</a:t>
            </a:r>
          </a:p>
          <a:p>
            <a:pPr lvl="1" eaLnBrk="0" hangingPunct="0">
              <a:buFontTx/>
              <a:buChar char="•"/>
              <a:defRPr/>
            </a:pPr>
            <a:r>
              <a:rPr lang="en-US" sz="1800" b="0" dirty="0">
                <a:solidFill>
                  <a:schemeClr val="tx2"/>
                </a:solidFill>
                <a:effectLst>
                  <a:outerShdw blurRad="38100" dist="38100" dir="2700000" algn="tl">
                    <a:srgbClr val="FFFFFF"/>
                  </a:outerShdw>
                </a:effectLst>
                <a:latin typeface="Palatino Linotype" pitchFamily="18" charset="0"/>
              </a:rPr>
              <a:t> Lake Katherine State  	Nature Preserve</a:t>
            </a:r>
          </a:p>
          <a:p>
            <a:pPr lvl="1" eaLnBrk="0" hangingPunct="0">
              <a:buFontTx/>
              <a:buChar char="•"/>
              <a:defRPr/>
            </a:pPr>
            <a:r>
              <a:rPr lang="en-US" sz="1800" dirty="0">
                <a:solidFill>
                  <a:schemeClr val="tx2"/>
                </a:solidFill>
                <a:effectLst>
                  <a:outerShdw blurRad="38100" dist="38100" dir="2700000" algn="tl">
                    <a:srgbClr val="FFFFFF"/>
                  </a:outerShdw>
                </a:effectLst>
                <a:latin typeface="Palatino Linotype" pitchFamily="18" charset="0"/>
              </a:rPr>
              <a:t> </a:t>
            </a:r>
            <a:r>
              <a:rPr lang="en-US" sz="1800" u="sng" dirty="0">
                <a:solidFill>
                  <a:schemeClr val="tx2"/>
                </a:solidFill>
                <a:effectLst>
                  <a:outerShdw blurRad="38100" dist="38100" dir="2700000" algn="tl">
                    <a:srgbClr val="FFFFFF"/>
                  </a:outerShdw>
                </a:effectLst>
                <a:latin typeface="Palatino Linotype" pitchFamily="18" charset="0"/>
              </a:rPr>
              <a:t>And a lot of private land</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SICWMA map"/>
          <p:cNvPicPr>
            <a:picLocks noChangeAspect="1" noChangeArrowheads="1"/>
          </p:cNvPicPr>
          <p:nvPr/>
        </p:nvPicPr>
        <p:blipFill>
          <a:blip r:embed="rId3" cstate="email"/>
          <a:srcRect/>
          <a:stretch>
            <a:fillRect/>
          </a:stretch>
        </p:blipFill>
        <p:spPr bwMode="auto">
          <a:xfrm>
            <a:off x="2133600" y="1033463"/>
            <a:ext cx="4281488" cy="5443537"/>
          </a:xfrm>
          <a:prstGeom prst="rect">
            <a:avLst/>
          </a:prstGeom>
          <a:noFill/>
          <a:ln w="9525">
            <a:noFill/>
            <a:miter lim="800000"/>
            <a:headEnd/>
            <a:tailEnd/>
          </a:ln>
        </p:spPr>
      </p:pic>
      <p:sp>
        <p:nvSpPr>
          <p:cNvPr id="32771" name="Rectangle 5"/>
          <p:cNvSpPr>
            <a:spLocks noGrp="1" noChangeArrowheads="1"/>
          </p:cNvSpPr>
          <p:nvPr>
            <p:ph type="title"/>
          </p:nvPr>
        </p:nvSpPr>
        <p:spPr>
          <a:xfrm>
            <a:off x="457200" y="0"/>
            <a:ext cx="8229600" cy="1143000"/>
          </a:xfrm>
        </p:spPr>
        <p:txBody>
          <a:bodyPr/>
          <a:lstStyle/>
          <a:p>
            <a:pPr algn="ctr" eaLnBrk="1" hangingPunct="1"/>
            <a:r>
              <a:rPr lang="en-US" b="1" smtClean="0">
                <a:solidFill>
                  <a:srgbClr val="0070C0"/>
                </a:solidFill>
              </a:rPr>
              <a:t>Southern Indiana CWMA</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b="1" smtClean="0">
                <a:solidFill>
                  <a:srgbClr val="0070C0"/>
                </a:solidFill>
              </a:rPr>
              <a:t>Organizing a CWMA</a:t>
            </a:r>
          </a:p>
        </p:txBody>
      </p:sp>
      <p:sp>
        <p:nvSpPr>
          <p:cNvPr id="33795" name="Rectangle 3"/>
          <p:cNvSpPr>
            <a:spLocks noGrp="1" noChangeArrowheads="1"/>
          </p:cNvSpPr>
          <p:nvPr>
            <p:ph idx="1"/>
          </p:nvPr>
        </p:nvSpPr>
        <p:spPr>
          <a:xfrm>
            <a:off x="457200" y="1524000"/>
            <a:ext cx="8305800" cy="5029200"/>
          </a:xfrm>
        </p:spPr>
        <p:txBody>
          <a:bodyPr/>
          <a:lstStyle/>
          <a:p>
            <a:pPr marL="609600" indent="-609600" eaLnBrk="1" hangingPunct="1">
              <a:lnSpc>
                <a:spcPct val="80000"/>
              </a:lnSpc>
              <a:buFontTx/>
              <a:buAutoNum type="arabicPeriod" startAt="3"/>
            </a:pPr>
            <a:r>
              <a:rPr lang="en-US" sz="2400" b="1" smtClean="0">
                <a:solidFill>
                  <a:srgbClr val="00B050"/>
                </a:solidFill>
              </a:rPr>
              <a:t>Identify potential partners and begin building support</a:t>
            </a:r>
          </a:p>
          <a:p>
            <a:pPr marL="609600" indent="-609600" eaLnBrk="1" hangingPunct="1">
              <a:lnSpc>
                <a:spcPct val="105000"/>
              </a:lnSpc>
            </a:pPr>
            <a:r>
              <a:rPr lang="en-US" sz="2400" b="1" smtClean="0"/>
              <a:t>Participation from each major land management entity within the boundaries of the CWMA is critical</a:t>
            </a:r>
          </a:p>
          <a:p>
            <a:pPr marL="609600" indent="-609600" eaLnBrk="1" hangingPunct="1">
              <a:lnSpc>
                <a:spcPct val="105000"/>
              </a:lnSpc>
            </a:pPr>
            <a:r>
              <a:rPr lang="en-US" sz="2400" b="1" smtClean="0"/>
              <a:t>Involve the following entities if they are available in your CWMA area:</a:t>
            </a:r>
          </a:p>
          <a:p>
            <a:pPr marL="990600" lvl="1" indent="-533400" eaLnBrk="1" hangingPunct="1">
              <a:lnSpc>
                <a:spcPct val="75000"/>
              </a:lnSpc>
              <a:buFont typeface="Palatino Linotype" pitchFamily="18" charset="0"/>
              <a:buChar char="−"/>
            </a:pPr>
            <a:r>
              <a:rPr lang="en-US" sz="2400" b="1" smtClean="0"/>
              <a:t>County Weed Supervisors</a:t>
            </a:r>
          </a:p>
          <a:p>
            <a:pPr marL="990600" lvl="1" indent="-533400" eaLnBrk="1" hangingPunct="1">
              <a:lnSpc>
                <a:spcPct val="75000"/>
              </a:lnSpc>
              <a:buFont typeface="Palatino Linotype" pitchFamily="18" charset="0"/>
              <a:buChar char="−"/>
            </a:pPr>
            <a:r>
              <a:rPr lang="en-US" sz="2400" b="1" smtClean="0"/>
              <a:t>Resource Conservation and Development Councils (RC&amp;Ds)</a:t>
            </a:r>
          </a:p>
          <a:p>
            <a:pPr marL="990600" lvl="1" indent="-533400" eaLnBrk="1" hangingPunct="1">
              <a:lnSpc>
                <a:spcPct val="75000"/>
              </a:lnSpc>
              <a:buFont typeface="Palatino Linotype" pitchFamily="18" charset="0"/>
              <a:buChar char="−"/>
            </a:pPr>
            <a:r>
              <a:rPr lang="en-US" sz="2400" b="1" smtClean="0"/>
              <a:t>Soil &amp; Water Conservation Districts (SWCDs)</a:t>
            </a:r>
          </a:p>
          <a:p>
            <a:pPr marL="609600" indent="-609600" eaLnBrk="1" hangingPunct="1">
              <a:lnSpc>
                <a:spcPct val="105000"/>
              </a:lnSpc>
            </a:pPr>
            <a:r>
              <a:rPr lang="en-US" sz="2400" b="1" smtClean="0"/>
              <a:t>Convey the importance to potential partners of using cooperative efforts to address shared problems</a:t>
            </a:r>
          </a:p>
          <a:p>
            <a:pPr marL="609600" indent="-609600" eaLnBrk="1" hangingPunct="1">
              <a:lnSpc>
                <a:spcPct val="80000"/>
              </a:lnSpc>
              <a:buFont typeface="Palatino Linotype" pitchFamily="18" charset="0"/>
              <a:buNone/>
            </a:pPr>
            <a:endParaRPr lang="en-US" sz="2400" b="1" smtClean="0">
              <a:solidFill>
                <a:srgbClr val="7E3240"/>
              </a:solidFill>
            </a:endParaRPr>
          </a:p>
          <a:p>
            <a:pPr marL="609600" indent="-609600" eaLnBrk="1" hangingPunct="1">
              <a:lnSpc>
                <a:spcPct val="75000"/>
              </a:lnSpc>
              <a:spcBef>
                <a:spcPct val="0"/>
              </a:spcBef>
              <a:buFont typeface="Palatino Linotype" pitchFamily="18" charset="0"/>
              <a:buChar char="−"/>
            </a:pPr>
            <a:endParaRPr lang="en-US" sz="2400" b="1" smtClean="0">
              <a:solidFill>
                <a:srgbClr val="7E3240"/>
              </a:solidFill>
            </a:endParaRPr>
          </a:p>
        </p:txBody>
      </p:sp>
      <p:sp>
        <p:nvSpPr>
          <p:cNvPr id="33796" name="Line 4"/>
          <p:cNvSpPr>
            <a:spLocks noChangeShapeType="1"/>
          </p:cNvSpPr>
          <p:nvPr/>
        </p:nvSpPr>
        <p:spPr bwMode="auto">
          <a:xfrm>
            <a:off x="533400" y="1295400"/>
            <a:ext cx="8686800" cy="0"/>
          </a:xfrm>
          <a:prstGeom prst="line">
            <a:avLst/>
          </a:prstGeom>
          <a:noFill/>
          <a:ln w="28575">
            <a:solidFill>
              <a:srgbClr val="0070C0"/>
            </a:solidFill>
            <a:round/>
            <a:headEnd/>
            <a:tailEnd/>
          </a:ln>
        </p:spPr>
        <p:txBody>
          <a:bodyPr/>
          <a:lstStyle/>
          <a:p>
            <a:endParaRPr lang="en-US"/>
          </a:p>
        </p:txBody>
      </p:sp>
      <p:sp>
        <p:nvSpPr>
          <p:cNvPr id="33797" name="Text Box 8"/>
          <p:cNvSpPr txBox="1">
            <a:spLocks noChangeArrowheads="1"/>
          </p:cNvSpPr>
          <p:nvPr/>
        </p:nvSpPr>
        <p:spPr bwMode="auto">
          <a:xfrm>
            <a:off x="1050925" y="4327525"/>
            <a:ext cx="4892675" cy="336550"/>
          </a:xfrm>
          <a:prstGeom prst="rect">
            <a:avLst/>
          </a:prstGeom>
          <a:noFill/>
          <a:ln w="8001" algn="ctr">
            <a:noFill/>
            <a:miter lim="800000"/>
            <a:headEnd/>
            <a:tailEnd/>
          </a:ln>
        </p:spPr>
        <p:txBody>
          <a:bodyPr>
            <a:spAutoFit/>
          </a:bodyPr>
          <a:lstStyle/>
          <a:p>
            <a:endParaRPr lang="en-US"/>
          </a:p>
        </p:txBody>
      </p:sp>
      <p:sp>
        <p:nvSpPr>
          <p:cNvPr id="33798" name="Text Box 11"/>
          <p:cNvSpPr txBox="1">
            <a:spLocks noChangeArrowheads="1"/>
          </p:cNvSpPr>
          <p:nvPr/>
        </p:nvSpPr>
        <p:spPr bwMode="auto">
          <a:xfrm>
            <a:off x="5867400" y="6477000"/>
            <a:ext cx="2209800" cy="703263"/>
          </a:xfrm>
          <a:prstGeom prst="rect">
            <a:avLst/>
          </a:prstGeom>
          <a:noFill/>
          <a:ln w="8001" algn="ctr">
            <a:noFill/>
            <a:miter lim="800000"/>
            <a:headEnd/>
            <a:tailEnd/>
          </a:ln>
        </p:spPr>
        <p:txBody>
          <a:bodyPr>
            <a:spAutoFit/>
          </a:bodyPr>
          <a:lstStyle/>
          <a:p>
            <a:endParaRPr lang="en-US">
              <a:solidFill>
                <a:srgbClr val="2F5C2A"/>
              </a:solidFill>
            </a:endParaRPr>
          </a:p>
          <a:p>
            <a:pPr>
              <a:spcBef>
                <a:spcPct val="50000"/>
              </a:spcBef>
            </a:pP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0"/>
            <a:ext cx="8305800" cy="990600"/>
          </a:xfrm>
        </p:spPr>
        <p:txBody>
          <a:bodyPr/>
          <a:lstStyle/>
          <a:p>
            <a:pPr eaLnBrk="1" hangingPunct="1"/>
            <a:r>
              <a:rPr lang="en-US" b="1" smtClean="0">
                <a:solidFill>
                  <a:srgbClr val="0070C0"/>
                </a:solidFill>
              </a:rPr>
              <a:t>Organizing a CWMA</a:t>
            </a:r>
          </a:p>
        </p:txBody>
      </p:sp>
      <p:sp>
        <p:nvSpPr>
          <p:cNvPr id="34819" name="Rectangle 3"/>
          <p:cNvSpPr>
            <a:spLocks noGrp="1" noChangeArrowheads="1"/>
          </p:cNvSpPr>
          <p:nvPr>
            <p:ph idx="1"/>
          </p:nvPr>
        </p:nvSpPr>
        <p:spPr>
          <a:xfrm>
            <a:off x="228600" y="990600"/>
            <a:ext cx="5410200" cy="5867400"/>
          </a:xfrm>
        </p:spPr>
        <p:txBody>
          <a:bodyPr/>
          <a:lstStyle/>
          <a:p>
            <a:pPr marL="609600" indent="-609600" eaLnBrk="1" hangingPunct="1">
              <a:buFontTx/>
              <a:buAutoNum type="arabicPeriod" startAt="4"/>
            </a:pPr>
            <a:r>
              <a:rPr lang="en-US" sz="2800" b="1" smtClean="0">
                <a:solidFill>
                  <a:srgbClr val="00B050"/>
                </a:solidFill>
              </a:rPr>
              <a:t>Determine common goals</a:t>
            </a:r>
          </a:p>
          <a:p>
            <a:pPr marL="609600" indent="-609600" eaLnBrk="1" hangingPunct="1">
              <a:buFontTx/>
              <a:buNone/>
            </a:pPr>
            <a:endParaRPr lang="en-US" sz="2800" b="1" smtClean="0">
              <a:solidFill>
                <a:srgbClr val="7E3240"/>
              </a:solidFill>
            </a:endParaRPr>
          </a:p>
          <a:p>
            <a:pPr marL="609600" indent="-609600" eaLnBrk="1" hangingPunct="1">
              <a:lnSpc>
                <a:spcPct val="75000"/>
              </a:lnSpc>
            </a:pPr>
            <a:r>
              <a:rPr lang="en-US" sz="2400" b="1" smtClean="0"/>
              <a:t>Different individuals or groups </a:t>
            </a:r>
          </a:p>
          <a:p>
            <a:pPr marL="609600" indent="-609600" eaLnBrk="1" hangingPunct="1">
              <a:lnSpc>
                <a:spcPct val="75000"/>
              </a:lnSpc>
              <a:buFontTx/>
              <a:buNone/>
            </a:pPr>
            <a:r>
              <a:rPr lang="en-US" sz="2400" b="1" smtClean="0"/>
              <a:t>	in your area may have different</a:t>
            </a:r>
          </a:p>
          <a:p>
            <a:pPr marL="609600" indent="-609600" eaLnBrk="1" hangingPunct="1">
              <a:lnSpc>
                <a:spcPct val="75000"/>
              </a:lnSpc>
              <a:buFontTx/>
              <a:buNone/>
            </a:pPr>
            <a:r>
              <a:rPr lang="en-US" sz="2400" b="1" smtClean="0"/>
              <a:t>	reasons for concerns about </a:t>
            </a:r>
          </a:p>
          <a:p>
            <a:pPr marL="609600" indent="-609600" eaLnBrk="1" hangingPunct="1">
              <a:lnSpc>
                <a:spcPct val="75000"/>
              </a:lnSpc>
              <a:buFontTx/>
              <a:buNone/>
            </a:pPr>
            <a:r>
              <a:rPr lang="en-US" sz="2400" b="1" smtClean="0"/>
              <a:t>	invasive plants</a:t>
            </a:r>
          </a:p>
          <a:p>
            <a:pPr marL="609600" indent="-609600" eaLnBrk="1" hangingPunct="1">
              <a:lnSpc>
                <a:spcPct val="75000"/>
              </a:lnSpc>
              <a:buFontTx/>
              <a:buNone/>
            </a:pPr>
            <a:endParaRPr lang="en-US" sz="2400" b="1" smtClean="0"/>
          </a:p>
          <a:p>
            <a:pPr marL="609600" indent="-609600" eaLnBrk="1" hangingPunct="1">
              <a:lnSpc>
                <a:spcPct val="75000"/>
              </a:lnSpc>
            </a:pPr>
            <a:r>
              <a:rPr lang="en-US" sz="2400" b="1" smtClean="0"/>
              <a:t>A CWMA may form around the common desire to control:</a:t>
            </a:r>
          </a:p>
          <a:p>
            <a:pPr marL="990600" lvl="1" indent="-533400" eaLnBrk="1" hangingPunct="1">
              <a:lnSpc>
                <a:spcPct val="75000"/>
              </a:lnSpc>
              <a:buFont typeface="Palatino Linotype" pitchFamily="18" charset="0"/>
              <a:buChar char="−"/>
            </a:pPr>
            <a:r>
              <a:rPr lang="en-US" sz="2400" b="1" smtClean="0"/>
              <a:t>a specific species such as garlic mustard</a:t>
            </a:r>
          </a:p>
          <a:p>
            <a:pPr marL="990600" lvl="1" indent="-533400" eaLnBrk="1" hangingPunct="1">
              <a:lnSpc>
                <a:spcPct val="75000"/>
              </a:lnSpc>
              <a:buFont typeface="Palatino Linotype" pitchFamily="18" charset="0"/>
              <a:buChar char="−"/>
            </a:pPr>
            <a:r>
              <a:rPr lang="en-US" sz="2400" b="1" smtClean="0"/>
              <a:t>a group of invaders such as woody invaders of forests</a:t>
            </a:r>
          </a:p>
          <a:p>
            <a:pPr marL="990600" lvl="1" indent="-533400" eaLnBrk="1" hangingPunct="1">
              <a:lnSpc>
                <a:spcPct val="75000"/>
              </a:lnSpc>
              <a:buFont typeface="Palatino Linotype" pitchFamily="18" charset="0"/>
              <a:buChar char="−"/>
            </a:pPr>
            <a:r>
              <a:rPr lang="en-US" sz="2400" b="1" smtClean="0"/>
              <a:t>a common concern such as early detection of new invaders</a:t>
            </a:r>
          </a:p>
          <a:p>
            <a:pPr marL="609600" indent="-609600" eaLnBrk="1" hangingPunct="1">
              <a:buFontTx/>
              <a:buNone/>
            </a:pPr>
            <a:endParaRPr lang="en-US" sz="2400" b="1" smtClean="0"/>
          </a:p>
          <a:p>
            <a:pPr marL="990600" lvl="1" indent="-533400" eaLnBrk="1" hangingPunct="1">
              <a:lnSpc>
                <a:spcPct val="115000"/>
              </a:lnSpc>
              <a:buFontTx/>
              <a:buNone/>
            </a:pPr>
            <a:endParaRPr lang="en-US" sz="2400" b="1" smtClean="0">
              <a:solidFill>
                <a:srgbClr val="7E3240"/>
              </a:solidFill>
            </a:endParaRPr>
          </a:p>
          <a:p>
            <a:pPr marL="990600" lvl="1" indent="-533400" eaLnBrk="1" hangingPunct="1">
              <a:buFontTx/>
              <a:buNone/>
            </a:pPr>
            <a:endParaRPr lang="en-US" sz="2000" b="1" smtClean="0">
              <a:solidFill>
                <a:srgbClr val="7E3240"/>
              </a:solidFill>
            </a:endParaRPr>
          </a:p>
          <a:p>
            <a:pPr marL="990600" lvl="1" indent="-533400" eaLnBrk="1" hangingPunct="1">
              <a:buFontTx/>
              <a:buNone/>
            </a:pPr>
            <a:endParaRPr lang="en-US" sz="2400" b="1" smtClean="0"/>
          </a:p>
          <a:p>
            <a:pPr marL="609600" indent="-609600" eaLnBrk="1" hangingPunct="1">
              <a:buFontTx/>
              <a:buNone/>
            </a:pPr>
            <a:endParaRPr lang="en-US" sz="2800" b="1" smtClean="0"/>
          </a:p>
          <a:p>
            <a:pPr marL="609600" indent="-609600" eaLnBrk="1" hangingPunct="1">
              <a:buFontTx/>
              <a:buNone/>
            </a:pPr>
            <a:endParaRPr lang="en-US" sz="2400" b="1" smtClean="0"/>
          </a:p>
          <a:p>
            <a:pPr marL="609600" indent="-609600" eaLnBrk="1" hangingPunct="1">
              <a:buFontTx/>
              <a:buNone/>
            </a:pPr>
            <a:endParaRPr lang="en-US" b="1" smtClean="0"/>
          </a:p>
          <a:p>
            <a:pPr marL="609600" indent="-609600" eaLnBrk="1" hangingPunct="1">
              <a:buFontTx/>
              <a:buNone/>
            </a:pPr>
            <a:endParaRPr lang="en-US" b="1" smtClean="0"/>
          </a:p>
          <a:p>
            <a:pPr marL="609600" indent="-609600" eaLnBrk="1" hangingPunct="1">
              <a:buFontTx/>
              <a:buNone/>
            </a:pPr>
            <a:endParaRPr lang="en-US" smtClean="0"/>
          </a:p>
          <a:p>
            <a:pPr marL="609600" indent="-609600" eaLnBrk="1" hangingPunct="1">
              <a:buFontTx/>
              <a:buNone/>
            </a:pPr>
            <a:endParaRPr lang="en-US" smtClean="0"/>
          </a:p>
        </p:txBody>
      </p:sp>
      <p:sp>
        <p:nvSpPr>
          <p:cNvPr id="34820" name="Line 5"/>
          <p:cNvSpPr>
            <a:spLocks noChangeShapeType="1"/>
          </p:cNvSpPr>
          <p:nvPr/>
        </p:nvSpPr>
        <p:spPr bwMode="auto">
          <a:xfrm>
            <a:off x="457200" y="838200"/>
            <a:ext cx="8686800" cy="0"/>
          </a:xfrm>
          <a:prstGeom prst="line">
            <a:avLst/>
          </a:prstGeom>
          <a:noFill/>
          <a:ln w="28575">
            <a:solidFill>
              <a:srgbClr val="0070C0"/>
            </a:solidFill>
            <a:round/>
            <a:headEnd/>
            <a:tailEnd/>
          </a:ln>
        </p:spPr>
        <p:txBody>
          <a:bodyPr/>
          <a:lstStyle/>
          <a:p>
            <a:endParaRPr lang="en-US"/>
          </a:p>
        </p:txBody>
      </p:sp>
      <p:pic>
        <p:nvPicPr>
          <p:cNvPr id="34821" name="Picture 8" descr="garlic mustard Ellen"/>
          <p:cNvPicPr>
            <a:picLocks noChangeAspect="1" noChangeArrowheads="1"/>
          </p:cNvPicPr>
          <p:nvPr/>
        </p:nvPicPr>
        <p:blipFill>
          <a:blip r:embed="rId3" cstate="email"/>
          <a:srcRect/>
          <a:stretch>
            <a:fillRect/>
          </a:stretch>
        </p:blipFill>
        <p:spPr bwMode="auto">
          <a:xfrm>
            <a:off x="5791200" y="1447800"/>
            <a:ext cx="3048000" cy="2235200"/>
          </a:xfrm>
          <a:prstGeom prst="rect">
            <a:avLst/>
          </a:prstGeom>
          <a:noFill/>
          <a:ln w="9525">
            <a:noFill/>
            <a:miter lim="800000"/>
            <a:headEnd/>
            <a:tailEnd/>
          </a:ln>
        </p:spPr>
      </p:pic>
      <p:sp>
        <p:nvSpPr>
          <p:cNvPr id="34822" name="Rectangle 10"/>
          <p:cNvSpPr>
            <a:spLocks noChangeArrowheads="1"/>
          </p:cNvSpPr>
          <p:nvPr/>
        </p:nvSpPr>
        <p:spPr bwMode="auto">
          <a:xfrm flipV="1">
            <a:off x="5791200" y="4572000"/>
            <a:ext cx="3124200" cy="1676400"/>
          </a:xfrm>
          <a:prstGeom prst="rect">
            <a:avLst/>
          </a:prstGeom>
          <a:solidFill>
            <a:srgbClr val="FDFFB7"/>
          </a:solidFill>
          <a:ln w="28575" algn="ctr">
            <a:solidFill>
              <a:srgbClr val="0070C0"/>
            </a:solidFill>
            <a:miter lim="800000"/>
            <a:headEnd/>
            <a:tailEnd/>
          </a:ln>
        </p:spPr>
        <p:txBody>
          <a:bodyPr rot="10800000" wrap="none" anchor="ctr"/>
          <a:lstStyle/>
          <a:p>
            <a:pPr algn="ctr"/>
            <a:endParaRPr lang="en-US" sz="2400" b="0"/>
          </a:p>
        </p:txBody>
      </p:sp>
      <p:sp>
        <p:nvSpPr>
          <p:cNvPr id="34823" name="Text Box 11"/>
          <p:cNvSpPr txBox="1">
            <a:spLocks noChangeArrowheads="1"/>
          </p:cNvSpPr>
          <p:nvPr/>
        </p:nvSpPr>
        <p:spPr bwMode="auto">
          <a:xfrm>
            <a:off x="5943600" y="4572000"/>
            <a:ext cx="2971800" cy="1679575"/>
          </a:xfrm>
          <a:prstGeom prst="rect">
            <a:avLst/>
          </a:prstGeom>
          <a:noFill/>
          <a:ln w="8001" algn="ctr">
            <a:noFill/>
            <a:miter lim="800000"/>
            <a:headEnd/>
            <a:tailEnd/>
          </a:ln>
        </p:spPr>
        <p:txBody>
          <a:bodyPr>
            <a:spAutoFit/>
          </a:bodyPr>
          <a:lstStyle/>
          <a:p>
            <a:pPr>
              <a:spcBef>
                <a:spcPct val="50000"/>
              </a:spcBef>
            </a:pPr>
            <a:r>
              <a:rPr lang="en-US" sz="2600">
                <a:solidFill>
                  <a:srgbClr val="00B050"/>
                </a:solidFill>
                <a:latin typeface="Palatino Linotype" pitchFamily="18" charset="0"/>
              </a:rPr>
              <a:t>Find at least one common concern and focus on it to initiate a CWMA.</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b="1" smtClean="0">
                <a:solidFill>
                  <a:srgbClr val="0070C0"/>
                </a:solidFill>
              </a:rPr>
              <a:t>Organizing a CWMA</a:t>
            </a:r>
          </a:p>
        </p:txBody>
      </p:sp>
      <p:sp>
        <p:nvSpPr>
          <p:cNvPr id="35843" name="Rectangle 3"/>
          <p:cNvSpPr>
            <a:spLocks noGrp="1" noChangeArrowheads="1"/>
          </p:cNvSpPr>
          <p:nvPr>
            <p:ph idx="1"/>
          </p:nvPr>
        </p:nvSpPr>
        <p:spPr>
          <a:xfrm>
            <a:off x="457200" y="1600200"/>
            <a:ext cx="8763000" cy="4648200"/>
          </a:xfrm>
        </p:spPr>
        <p:txBody>
          <a:bodyPr/>
          <a:lstStyle/>
          <a:p>
            <a:pPr marL="609600" indent="-609600" eaLnBrk="1" hangingPunct="1">
              <a:buFontTx/>
              <a:buAutoNum type="arabicPeriod" startAt="5"/>
            </a:pPr>
            <a:r>
              <a:rPr lang="en-US" sz="3400" b="1" smtClean="0">
                <a:solidFill>
                  <a:srgbClr val="00B050"/>
                </a:solidFill>
              </a:rPr>
              <a:t>Select a name</a:t>
            </a:r>
          </a:p>
          <a:p>
            <a:pPr marL="609600" indent="-609600" eaLnBrk="1" hangingPunct="1">
              <a:buFontTx/>
              <a:buNone/>
            </a:pPr>
            <a:r>
              <a:rPr lang="en-US" sz="2800" b="1" smtClean="0">
                <a:solidFill>
                  <a:srgbClr val="000000"/>
                </a:solidFill>
              </a:rPr>
              <a:t>	- Geography:</a:t>
            </a:r>
          </a:p>
          <a:p>
            <a:pPr marL="609600" indent="-609600" eaLnBrk="1" hangingPunct="1">
              <a:lnSpc>
                <a:spcPct val="150000"/>
              </a:lnSpc>
              <a:buFontTx/>
              <a:buNone/>
            </a:pPr>
            <a:r>
              <a:rPr lang="en-US" sz="2400" b="1" smtClean="0">
                <a:solidFill>
                  <a:srgbClr val="000000"/>
                </a:solidFill>
              </a:rPr>
              <a:t>		Southern Indiana CWMA</a:t>
            </a:r>
          </a:p>
          <a:p>
            <a:pPr marL="609600" indent="-609600" eaLnBrk="1" hangingPunct="1">
              <a:lnSpc>
                <a:spcPct val="150000"/>
              </a:lnSpc>
              <a:buFontTx/>
              <a:buNone/>
            </a:pPr>
            <a:r>
              <a:rPr lang="en-US" sz="2400" b="1" smtClean="0">
                <a:solidFill>
                  <a:srgbClr val="000000"/>
                </a:solidFill>
              </a:rPr>
              <a:t>		Ramsey County CWMA</a:t>
            </a:r>
          </a:p>
          <a:p>
            <a:pPr marL="609600" indent="-609600" eaLnBrk="1" hangingPunct="1">
              <a:lnSpc>
                <a:spcPct val="150000"/>
              </a:lnSpc>
              <a:buFontTx/>
              <a:buNone/>
            </a:pPr>
            <a:r>
              <a:rPr lang="en-US" sz="2400" b="1" smtClean="0">
                <a:solidFill>
                  <a:srgbClr val="000000"/>
                </a:solidFill>
              </a:rPr>
              <a:t>		Iron Furnace CWMA</a:t>
            </a:r>
          </a:p>
          <a:p>
            <a:pPr marL="609600" indent="-609600" eaLnBrk="1" hangingPunct="1">
              <a:lnSpc>
                <a:spcPct val="150000"/>
              </a:lnSpc>
              <a:buFontTx/>
              <a:buNone/>
            </a:pPr>
            <a:r>
              <a:rPr lang="en-US" sz="2400" b="1" smtClean="0">
                <a:solidFill>
                  <a:srgbClr val="000000"/>
                </a:solidFill>
              </a:rPr>
              <a:t>		Northwoods CWMA</a:t>
            </a:r>
          </a:p>
          <a:p>
            <a:pPr marL="609600" indent="-609600" eaLnBrk="1" hangingPunct="1">
              <a:lnSpc>
                <a:spcPct val="150000"/>
              </a:lnSpc>
              <a:buFontTx/>
              <a:buNone/>
            </a:pPr>
            <a:r>
              <a:rPr lang="en-US" sz="2400" b="1" smtClean="0">
                <a:solidFill>
                  <a:srgbClr val="000000"/>
                </a:solidFill>
              </a:rPr>
              <a:t>		Hawkeye CWMA</a:t>
            </a:r>
            <a:endParaRPr lang="en-US" b="1" smtClean="0"/>
          </a:p>
          <a:p>
            <a:pPr marL="609600" indent="-609600" eaLnBrk="1" hangingPunct="1">
              <a:buFontTx/>
              <a:buNone/>
            </a:pPr>
            <a:endParaRPr lang="en-US" sz="1600" b="1" smtClean="0"/>
          </a:p>
          <a:p>
            <a:pPr marL="609600" indent="-609600" eaLnBrk="1" hangingPunct="1">
              <a:buFontTx/>
              <a:buNone/>
            </a:pPr>
            <a:endParaRPr lang="en-US" sz="1700" b="1" smtClean="0"/>
          </a:p>
        </p:txBody>
      </p:sp>
      <p:sp>
        <p:nvSpPr>
          <p:cNvPr id="35844" name="Line 4"/>
          <p:cNvSpPr>
            <a:spLocks noChangeShapeType="1"/>
          </p:cNvSpPr>
          <p:nvPr/>
        </p:nvSpPr>
        <p:spPr bwMode="auto">
          <a:xfrm>
            <a:off x="609600" y="1295400"/>
            <a:ext cx="8534400" cy="0"/>
          </a:xfrm>
          <a:prstGeom prst="line">
            <a:avLst/>
          </a:prstGeom>
          <a:noFill/>
          <a:ln w="28575">
            <a:solidFill>
              <a:srgbClr val="0070C0"/>
            </a:solidFill>
            <a:round/>
            <a:headEnd/>
            <a:tailEnd/>
          </a:ln>
        </p:spPr>
        <p:txBody>
          <a:bodyPr/>
          <a:lstStyle/>
          <a:p>
            <a:endParaRPr lang="en-US"/>
          </a:p>
        </p:txBody>
      </p:sp>
      <p:pic>
        <p:nvPicPr>
          <p:cNvPr id="35845" name="Picture 7" descr="IMG_0732.JPG"/>
          <p:cNvPicPr>
            <a:picLocks noChangeAspect="1"/>
          </p:cNvPicPr>
          <p:nvPr/>
        </p:nvPicPr>
        <p:blipFill>
          <a:blip r:embed="rId3" cstate="email"/>
          <a:srcRect/>
          <a:stretch>
            <a:fillRect/>
          </a:stretch>
        </p:blipFill>
        <p:spPr bwMode="auto">
          <a:xfrm>
            <a:off x="5257800" y="1371600"/>
            <a:ext cx="3657600" cy="5067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b="1" smtClean="0">
                <a:solidFill>
                  <a:srgbClr val="0070C0"/>
                </a:solidFill>
              </a:rPr>
              <a:t>Organizing a CWMA</a:t>
            </a:r>
          </a:p>
        </p:txBody>
      </p:sp>
      <p:sp>
        <p:nvSpPr>
          <p:cNvPr id="36867" name="Rectangle 3"/>
          <p:cNvSpPr>
            <a:spLocks noGrp="1" noChangeArrowheads="1"/>
          </p:cNvSpPr>
          <p:nvPr>
            <p:ph idx="1"/>
          </p:nvPr>
        </p:nvSpPr>
        <p:spPr>
          <a:xfrm>
            <a:off x="457200" y="1600200"/>
            <a:ext cx="8763000" cy="4648200"/>
          </a:xfrm>
        </p:spPr>
        <p:txBody>
          <a:bodyPr/>
          <a:lstStyle/>
          <a:p>
            <a:pPr marL="609600" indent="-609600" eaLnBrk="1" hangingPunct="1">
              <a:buFontTx/>
              <a:buAutoNum type="arabicPeriod" startAt="5"/>
            </a:pPr>
            <a:r>
              <a:rPr lang="en-US" sz="3400" b="1" smtClean="0">
                <a:solidFill>
                  <a:srgbClr val="00B050"/>
                </a:solidFill>
              </a:rPr>
              <a:t>Select a name</a:t>
            </a:r>
          </a:p>
          <a:p>
            <a:pPr marL="609600" indent="-609600" eaLnBrk="1" hangingPunct="1">
              <a:buFontTx/>
              <a:buNone/>
            </a:pPr>
            <a:r>
              <a:rPr lang="en-US" sz="3400" b="1" smtClean="0">
                <a:solidFill>
                  <a:srgbClr val="000000"/>
                </a:solidFill>
              </a:rPr>
              <a:t>- Focus:</a:t>
            </a:r>
          </a:p>
          <a:p>
            <a:pPr marL="609600" indent="-609600" eaLnBrk="1" hangingPunct="1">
              <a:lnSpc>
                <a:spcPct val="150000"/>
              </a:lnSpc>
              <a:buFontTx/>
              <a:buNone/>
            </a:pPr>
            <a:r>
              <a:rPr lang="en-US" sz="2400" b="1" smtClean="0">
                <a:solidFill>
                  <a:srgbClr val="000000"/>
                </a:solidFill>
              </a:rPr>
              <a:t>Cooperative Weed Management Area (CWMA)</a:t>
            </a:r>
          </a:p>
          <a:p>
            <a:pPr marL="609600" indent="-609600" eaLnBrk="1" hangingPunct="1">
              <a:lnSpc>
                <a:spcPct val="150000"/>
              </a:lnSpc>
              <a:buFontTx/>
              <a:buNone/>
            </a:pPr>
            <a:r>
              <a:rPr lang="en-US" sz="2400" b="1" smtClean="0">
                <a:solidFill>
                  <a:srgbClr val="000000"/>
                </a:solidFill>
              </a:rPr>
              <a:t>Cooperative Invasive Species Management Area (CISMA)</a:t>
            </a:r>
          </a:p>
          <a:p>
            <a:pPr marL="609600" indent="-609600" eaLnBrk="1" hangingPunct="1">
              <a:lnSpc>
                <a:spcPct val="150000"/>
              </a:lnSpc>
              <a:buFontTx/>
              <a:buNone/>
            </a:pPr>
            <a:r>
              <a:rPr lang="en-US" sz="2400" b="1" smtClean="0">
                <a:solidFill>
                  <a:srgbClr val="000000"/>
                </a:solidFill>
              </a:rPr>
              <a:t>Partnership for Regional Invasive Species Mgmt (PRISM)</a:t>
            </a:r>
          </a:p>
          <a:p>
            <a:pPr marL="609600" indent="-609600" eaLnBrk="1" hangingPunct="1">
              <a:lnSpc>
                <a:spcPct val="150000"/>
              </a:lnSpc>
              <a:buFontTx/>
              <a:buNone/>
            </a:pPr>
            <a:r>
              <a:rPr lang="en-US" sz="2400" b="1" smtClean="0">
                <a:solidFill>
                  <a:srgbClr val="000000"/>
                </a:solidFill>
              </a:rPr>
              <a:t>Invasive Plant Partnership/Program/Team</a:t>
            </a:r>
            <a:endParaRPr lang="en-US" b="1" smtClean="0"/>
          </a:p>
          <a:p>
            <a:pPr marL="609600" indent="-609600" eaLnBrk="1" hangingPunct="1">
              <a:buFontTx/>
              <a:buNone/>
            </a:pPr>
            <a:endParaRPr lang="en-US" sz="1600" b="1" smtClean="0"/>
          </a:p>
          <a:p>
            <a:pPr marL="609600" indent="-609600" eaLnBrk="1" hangingPunct="1">
              <a:buFontTx/>
              <a:buNone/>
            </a:pPr>
            <a:endParaRPr lang="en-US" sz="1700" b="1" smtClean="0"/>
          </a:p>
        </p:txBody>
      </p:sp>
      <p:sp>
        <p:nvSpPr>
          <p:cNvPr id="36868" name="Line 4"/>
          <p:cNvSpPr>
            <a:spLocks noChangeShapeType="1"/>
          </p:cNvSpPr>
          <p:nvPr/>
        </p:nvSpPr>
        <p:spPr bwMode="auto">
          <a:xfrm>
            <a:off x="609600" y="1295400"/>
            <a:ext cx="8534400" cy="0"/>
          </a:xfrm>
          <a:prstGeom prst="line">
            <a:avLst/>
          </a:prstGeom>
          <a:noFill/>
          <a:ln w="28575">
            <a:solidFill>
              <a:srgbClr val="0070C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b="1" smtClean="0">
                <a:solidFill>
                  <a:srgbClr val="0070C0"/>
                </a:solidFill>
              </a:rPr>
              <a:t>Organizing a CWMA</a:t>
            </a:r>
          </a:p>
        </p:txBody>
      </p:sp>
      <p:sp>
        <p:nvSpPr>
          <p:cNvPr id="37891" name="Rectangle 3"/>
          <p:cNvSpPr>
            <a:spLocks noGrp="1" noChangeArrowheads="1"/>
          </p:cNvSpPr>
          <p:nvPr>
            <p:ph idx="1"/>
          </p:nvPr>
        </p:nvSpPr>
        <p:spPr>
          <a:xfrm>
            <a:off x="457200" y="1600200"/>
            <a:ext cx="8763000" cy="3581400"/>
          </a:xfrm>
        </p:spPr>
        <p:txBody>
          <a:bodyPr/>
          <a:lstStyle/>
          <a:p>
            <a:pPr marL="609600" indent="-609600" eaLnBrk="1" hangingPunct="1">
              <a:lnSpc>
                <a:spcPct val="80000"/>
              </a:lnSpc>
              <a:buFontTx/>
              <a:buNone/>
            </a:pPr>
            <a:r>
              <a:rPr lang="en-US" sz="3400" b="1" smtClean="0">
                <a:solidFill>
                  <a:srgbClr val="00B050"/>
                </a:solidFill>
              </a:rPr>
              <a:t>6. Choose a CWMA fiscal manager</a:t>
            </a:r>
          </a:p>
          <a:p>
            <a:pPr marL="609600" indent="-609600" eaLnBrk="1" hangingPunct="1">
              <a:lnSpc>
                <a:spcPct val="25000"/>
              </a:lnSpc>
              <a:buFontTx/>
              <a:buNone/>
            </a:pPr>
            <a:endParaRPr lang="en-US" sz="3400" b="1" smtClean="0">
              <a:solidFill>
                <a:srgbClr val="7E3240"/>
              </a:solidFill>
            </a:endParaRPr>
          </a:p>
          <a:p>
            <a:pPr marL="990600" lvl="1" indent="-533400" eaLnBrk="1" hangingPunct="1">
              <a:lnSpc>
                <a:spcPct val="95000"/>
              </a:lnSpc>
              <a:buFontTx/>
              <a:buChar char="•"/>
            </a:pPr>
            <a:r>
              <a:rPr lang="en-US" b="1" smtClean="0"/>
              <a:t>Need to establish fiscal capabilities </a:t>
            </a:r>
          </a:p>
          <a:p>
            <a:pPr marL="990600" lvl="1" indent="-533400" eaLnBrk="1" hangingPunct="1">
              <a:lnSpc>
                <a:spcPct val="95000"/>
              </a:lnSpc>
              <a:buFontTx/>
              <a:buNone/>
            </a:pPr>
            <a:r>
              <a:rPr lang="en-US" b="1" smtClean="0"/>
              <a:t>	to receive grants</a:t>
            </a:r>
          </a:p>
          <a:p>
            <a:pPr marL="990600" lvl="1" indent="-533400" eaLnBrk="1" hangingPunct="1">
              <a:lnSpc>
                <a:spcPct val="95000"/>
              </a:lnSpc>
              <a:buFontTx/>
              <a:buChar char="•"/>
            </a:pPr>
            <a:r>
              <a:rPr lang="en-US" b="1" smtClean="0"/>
              <a:t>Need a federal tax ID number</a:t>
            </a:r>
          </a:p>
          <a:p>
            <a:pPr marL="990600" lvl="1" indent="-533400" eaLnBrk="1" hangingPunct="1">
              <a:lnSpc>
                <a:spcPct val="95000"/>
              </a:lnSpc>
              <a:buFontTx/>
              <a:buChar char="•"/>
            </a:pPr>
            <a:r>
              <a:rPr lang="en-US" b="1" smtClean="0"/>
              <a:t>Possibly enlist a county or a Resource Conservation and Development Council (RC&amp;D) as the fiscal manager</a:t>
            </a:r>
          </a:p>
          <a:p>
            <a:pPr marL="990600" lvl="1" indent="-533400" eaLnBrk="1" hangingPunct="1">
              <a:lnSpc>
                <a:spcPct val="80000"/>
              </a:lnSpc>
              <a:buFontTx/>
              <a:buNone/>
            </a:pPr>
            <a:endParaRPr lang="en-US" b="1" smtClean="0"/>
          </a:p>
          <a:p>
            <a:pPr marL="609600" indent="-609600" eaLnBrk="1" hangingPunct="1">
              <a:lnSpc>
                <a:spcPct val="80000"/>
              </a:lnSpc>
              <a:buFontTx/>
              <a:buNone/>
            </a:pPr>
            <a:endParaRPr lang="en-US" sz="1700" b="1" smtClean="0"/>
          </a:p>
        </p:txBody>
      </p:sp>
      <p:sp>
        <p:nvSpPr>
          <p:cNvPr id="37892" name="Line 4"/>
          <p:cNvSpPr>
            <a:spLocks noChangeShapeType="1"/>
          </p:cNvSpPr>
          <p:nvPr/>
        </p:nvSpPr>
        <p:spPr bwMode="auto">
          <a:xfrm>
            <a:off x="609600" y="1295400"/>
            <a:ext cx="8534400" cy="0"/>
          </a:xfrm>
          <a:prstGeom prst="line">
            <a:avLst/>
          </a:prstGeom>
          <a:noFill/>
          <a:ln w="28575">
            <a:solidFill>
              <a:srgbClr val="0070C0"/>
            </a:solidFill>
            <a:round/>
            <a:headEnd/>
            <a:tailEnd/>
          </a:ln>
        </p:spPr>
        <p:txBody>
          <a:bodyPr/>
          <a:lstStyle/>
          <a:p>
            <a:endParaRPr lang="en-US"/>
          </a:p>
        </p:txBody>
      </p:sp>
      <p:pic>
        <p:nvPicPr>
          <p:cNvPr id="37893" name="Picture 5" descr="japanesehoneysuckle"/>
          <p:cNvPicPr>
            <a:picLocks noChangeAspect="1" noChangeArrowheads="1"/>
          </p:cNvPicPr>
          <p:nvPr/>
        </p:nvPicPr>
        <p:blipFill>
          <a:blip r:embed="rId3" cstate="email"/>
          <a:srcRect/>
          <a:stretch>
            <a:fillRect/>
          </a:stretch>
        </p:blipFill>
        <p:spPr bwMode="auto">
          <a:xfrm>
            <a:off x="6477000" y="4953000"/>
            <a:ext cx="24384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0"/>
            <a:ext cx="8229600" cy="990600"/>
          </a:xfrm>
        </p:spPr>
        <p:txBody>
          <a:bodyPr/>
          <a:lstStyle/>
          <a:p>
            <a:pPr eaLnBrk="1" hangingPunct="1"/>
            <a:r>
              <a:rPr lang="en-US" b="1" smtClean="0">
                <a:solidFill>
                  <a:srgbClr val="0070C0"/>
                </a:solidFill>
              </a:rPr>
              <a:t>Organizing a CWMA</a:t>
            </a:r>
          </a:p>
        </p:txBody>
      </p:sp>
      <p:sp>
        <p:nvSpPr>
          <p:cNvPr id="38915" name="Rectangle 3"/>
          <p:cNvSpPr>
            <a:spLocks noGrp="1" noChangeArrowheads="1"/>
          </p:cNvSpPr>
          <p:nvPr>
            <p:ph idx="1"/>
          </p:nvPr>
        </p:nvSpPr>
        <p:spPr>
          <a:xfrm>
            <a:off x="457200" y="1219200"/>
            <a:ext cx="8229600" cy="4906963"/>
          </a:xfrm>
        </p:spPr>
        <p:txBody>
          <a:bodyPr/>
          <a:lstStyle/>
          <a:p>
            <a:pPr marL="609600" indent="-609600" eaLnBrk="1" hangingPunct="1">
              <a:lnSpc>
                <a:spcPct val="90000"/>
              </a:lnSpc>
              <a:buFontTx/>
              <a:buNone/>
            </a:pPr>
            <a:r>
              <a:rPr lang="en-US" sz="2800" b="1" smtClean="0">
                <a:solidFill>
                  <a:srgbClr val="00B050"/>
                </a:solidFill>
              </a:rPr>
              <a:t>7.  Hold a public meeting</a:t>
            </a:r>
          </a:p>
          <a:p>
            <a:pPr marL="609600" indent="-609600" eaLnBrk="1" hangingPunct="1">
              <a:lnSpc>
                <a:spcPct val="90000"/>
              </a:lnSpc>
              <a:buFontTx/>
              <a:buNone/>
            </a:pPr>
            <a:endParaRPr lang="en-US" sz="2800" b="1" smtClean="0">
              <a:solidFill>
                <a:srgbClr val="7E3240"/>
              </a:solidFill>
            </a:endParaRPr>
          </a:p>
          <a:p>
            <a:pPr marL="609600" indent="-609600" eaLnBrk="1" hangingPunct="1">
              <a:lnSpc>
                <a:spcPct val="105000"/>
              </a:lnSpc>
            </a:pPr>
            <a:r>
              <a:rPr lang="en-US" sz="2400" b="1" smtClean="0"/>
              <a:t>Invite all partners</a:t>
            </a:r>
          </a:p>
          <a:p>
            <a:pPr marL="609600" indent="-609600" eaLnBrk="1" hangingPunct="1">
              <a:lnSpc>
                <a:spcPct val="85000"/>
              </a:lnSpc>
            </a:pPr>
            <a:r>
              <a:rPr lang="en-US" sz="2400" b="1" smtClean="0"/>
              <a:t>Invite all major landowners and stakeholders within</a:t>
            </a:r>
          </a:p>
          <a:p>
            <a:pPr marL="609600" indent="-609600" eaLnBrk="1" hangingPunct="1">
              <a:lnSpc>
                <a:spcPct val="85000"/>
              </a:lnSpc>
              <a:buFontTx/>
              <a:buNone/>
            </a:pPr>
            <a:r>
              <a:rPr lang="en-US" sz="2400" b="1" smtClean="0"/>
              <a:t>	your established boundaries</a:t>
            </a:r>
          </a:p>
          <a:p>
            <a:pPr marL="609600" indent="-609600" eaLnBrk="1" hangingPunct="1">
              <a:lnSpc>
                <a:spcPct val="105000"/>
              </a:lnSpc>
            </a:pPr>
            <a:r>
              <a:rPr lang="en-US" sz="2400" b="1" smtClean="0"/>
              <a:t>Increase participation and support for your CWMA</a:t>
            </a:r>
          </a:p>
          <a:p>
            <a:pPr marL="990600" lvl="1" indent="-533400" eaLnBrk="1" hangingPunct="1">
              <a:lnSpc>
                <a:spcPct val="90000"/>
              </a:lnSpc>
              <a:buFontTx/>
              <a:buNone/>
            </a:pPr>
            <a:endParaRPr lang="en-US" sz="2400" b="1" smtClean="0"/>
          </a:p>
          <a:p>
            <a:pPr marL="609600" indent="-609600" eaLnBrk="1" hangingPunct="1">
              <a:lnSpc>
                <a:spcPct val="90000"/>
              </a:lnSpc>
              <a:buFontTx/>
              <a:buNone/>
            </a:pPr>
            <a:endParaRPr lang="en-US" sz="2400" b="1" smtClean="0">
              <a:solidFill>
                <a:srgbClr val="7E3240"/>
              </a:solidFill>
            </a:endParaRPr>
          </a:p>
          <a:p>
            <a:pPr marL="609600" indent="-609600" eaLnBrk="1" hangingPunct="1">
              <a:lnSpc>
                <a:spcPct val="90000"/>
              </a:lnSpc>
              <a:buFontTx/>
              <a:buNone/>
            </a:pPr>
            <a:endParaRPr lang="en-US" sz="2800" b="1" smtClean="0">
              <a:solidFill>
                <a:srgbClr val="7E3240"/>
              </a:solidFill>
            </a:endParaRPr>
          </a:p>
          <a:p>
            <a:pPr marL="609600" indent="-609600" eaLnBrk="1" hangingPunct="1">
              <a:lnSpc>
                <a:spcPct val="90000"/>
              </a:lnSpc>
              <a:buFontTx/>
              <a:buNone/>
            </a:pPr>
            <a:endParaRPr lang="en-US" sz="2400" b="1" smtClean="0">
              <a:solidFill>
                <a:srgbClr val="7E3240"/>
              </a:solidFill>
            </a:endParaRPr>
          </a:p>
          <a:p>
            <a:pPr marL="609600" indent="-609600" eaLnBrk="1" hangingPunct="1">
              <a:lnSpc>
                <a:spcPct val="90000"/>
              </a:lnSpc>
              <a:buFontTx/>
              <a:buNone/>
            </a:pPr>
            <a:r>
              <a:rPr lang="en-US" sz="2800" b="1" smtClean="0"/>
              <a:t>	</a:t>
            </a:r>
          </a:p>
        </p:txBody>
      </p:sp>
      <p:sp>
        <p:nvSpPr>
          <p:cNvPr id="38916" name="Line 5"/>
          <p:cNvSpPr>
            <a:spLocks noChangeShapeType="1"/>
          </p:cNvSpPr>
          <p:nvPr/>
        </p:nvSpPr>
        <p:spPr bwMode="auto">
          <a:xfrm>
            <a:off x="609600" y="1066800"/>
            <a:ext cx="8534400" cy="0"/>
          </a:xfrm>
          <a:prstGeom prst="line">
            <a:avLst/>
          </a:prstGeom>
          <a:noFill/>
          <a:ln w="28575">
            <a:solidFill>
              <a:srgbClr val="0070C0"/>
            </a:solidFill>
            <a:round/>
            <a:headEnd/>
            <a:tailEnd/>
          </a:ln>
        </p:spPr>
        <p:txBody>
          <a:bodyPr/>
          <a:lstStyle/>
          <a:p>
            <a:endParaRPr lang="en-US"/>
          </a:p>
        </p:txBody>
      </p:sp>
      <p:sp>
        <p:nvSpPr>
          <p:cNvPr id="38917" name="Rectangle 6"/>
          <p:cNvSpPr>
            <a:spLocks noChangeArrowheads="1"/>
          </p:cNvSpPr>
          <p:nvPr/>
        </p:nvSpPr>
        <p:spPr bwMode="auto">
          <a:xfrm>
            <a:off x="1524000" y="4495800"/>
            <a:ext cx="6172200" cy="1524000"/>
          </a:xfrm>
          <a:prstGeom prst="rect">
            <a:avLst/>
          </a:prstGeom>
          <a:solidFill>
            <a:srgbClr val="FDFFB7"/>
          </a:solidFill>
          <a:ln w="28575" algn="ctr">
            <a:solidFill>
              <a:srgbClr val="0070C0"/>
            </a:solidFill>
            <a:miter lim="800000"/>
            <a:headEnd/>
            <a:tailEnd/>
          </a:ln>
        </p:spPr>
        <p:txBody>
          <a:bodyPr wrap="none" anchor="ctr"/>
          <a:lstStyle/>
          <a:p>
            <a:pPr algn="ctr"/>
            <a:endParaRPr lang="en-US" sz="2400" b="0"/>
          </a:p>
        </p:txBody>
      </p:sp>
      <p:sp>
        <p:nvSpPr>
          <p:cNvPr id="38918" name="Text Box 7"/>
          <p:cNvSpPr txBox="1">
            <a:spLocks noChangeArrowheads="1"/>
          </p:cNvSpPr>
          <p:nvPr/>
        </p:nvSpPr>
        <p:spPr bwMode="auto">
          <a:xfrm>
            <a:off x="1219200" y="4572000"/>
            <a:ext cx="6705600" cy="1878013"/>
          </a:xfrm>
          <a:prstGeom prst="rect">
            <a:avLst/>
          </a:prstGeom>
          <a:noFill/>
          <a:ln w="8001" algn="ctr">
            <a:noFill/>
            <a:miter lim="800000"/>
            <a:headEnd/>
            <a:tailEnd/>
          </a:ln>
        </p:spPr>
        <p:txBody>
          <a:bodyPr>
            <a:spAutoFit/>
          </a:bodyPr>
          <a:lstStyle/>
          <a:p>
            <a:pPr algn="ctr"/>
            <a:r>
              <a:rPr lang="en-US" sz="2600">
                <a:solidFill>
                  <a:srgbClr val="00B050"/>
                </a:solidFill>
                <a:latin typeface="Palatino Linotype" pitchFamily="18" charset="0"/>
              </a:rPr>
              <a:t>A successful CWMA includes many agencies and individuals all working towards a common goal.</a:t>
            </a:r>
          </a:p>
          <a:p>
            <a:pPr>
              <a:spcBef>
                <a:spcPct val="50000"/>
              </a:spcBef>
            </a:pPr>
            <a:endParaRPr lang="en-US" sz="2600">
              <a:latin typeface="Palatino Linotype"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b="1" smtClean="0">
                <a:solidFill>
                  <a:srgbClr val="0070C0"/>
                </a:solidFill>
              </a:rPr>
              <a:t>Organizing a CWMA</a:t>
            </a:r>
          </a:p>
        </p:txBody>
      </p:sp>
      <p:sp>
        <p:nvSpPr>
          <p:cNvPr id="39939" name="Rectangle 3"/>
          <p:cNvSpPr>
            <a:spLocks noGrp="1" noChangeArrowheads="1"/>
          </p:cNvSpPr>
          <p:nvPr>
            <p:ph idx="1"/>
          </p:nvPr>
        </p:nvSpPr>
        <p:spPr>
          <a:xfrm>
            <a:off x="457200" y="1600200"/>
            <a:ext cx="5715000" cy="4525963"/>
          </a:xfrm>
        </p:spPr>
        <p:txBody>
          <a:bodyPr/>
          <a:lstStyle/>
          <a:p>
            <a:pPr marL="609600" indent="-609600" eaLnBrk="1" hangingPunct="1">
              <a:buFontTx/>
              <a:buNone/>
            </a:pPr>
            <a:r>
              <a:rPr lang="en-US" sz="2800" b="1" smtClean="0">
                <a:solidFill>
                  <a:srgbClr val="00B050"/>
                </a:solidFill>
              </a:rPr>
              <a:t>8.  Establish a steering committee</a:t>
            </a:r>
            <a:r>
              <a:rPr lang="en-US" sz="3600" b="1" smtClean="0">
                <a:solidFill>
                  <a:srgbClr val="00B050"/>
                </a:solidFill>
              </a:rPr>
              <a:t> </a:t>
            </a:r>
          </a:p>
          <a:p>
            <a:pPr marL="609600" indent="-609600" eaLnBrk="1" hangingPunct="1"/>
            <a:r>
              <a:rPr lang="en-US" sz="2400" b="1" smtClean="0"/>
              <a:t>Sets priorities</a:t>
            </a:r>
          </a:p>
          <a:p>
            <a:pPr marL="609600" indent="-609600" eaLnBrk="1" hangingPunct="1"/>
            <a:r>
              <a:rPr lang="en-US" sz="2400" b="1" smtClean="0"/>
              <a:t>Provides direction</a:t>
            </a:r>
          </a:p>
          <a:p>
            <a:pPr marL="609600" indent="-609600" eaLnBrk="1" hangingPunct="1"/>
            <a:r>
              <a:rPr lang="en-US" sz="2400" b="1" smtClean="0"/>
              <a:t>Establishes operating procedures</a:t>
            </a:r>
          </a:p>
          <a:p>
            <a:pPr marL="609600" indent="-609600" eaLnBrk="1" hangingPunct="1"/>
            <a:r>
              <a:rPr lang="en-US" sz="2400" b="1" smtClean="0"/>
              <a:t>Locates opportunities</a:t>
            </a:r>
          </a:p>
          <a:p>
            <a:pPr marL="609600" indent="-609600" eaLnBrk="1" hangingPunct="1"/>
            <a:r>
              <a:rPr lang="en-US" sz="2400" b="1" smtClean="0"/>
              <a:t>Furthers the common goals </a:t>
            </a:r>
          </a:p>
          <a:p>
            <a:pPr marL="609600" indent="-609600" eaLnBrk="1" hangingPunct="1">
              <a:buFontTx/>
              <a:buNone/>
            </a:pPr>
            <a:r>
              <a:rPr lang="en-US" sz="2400" b="1" smtClean="0"/>
              <a:t>	of the CWMA</a:t>
            </a:r>
          </a:p>
          <a:p>
            <a:pPr marL="609600" indent="-609600" eaLnBrk="1" hangingPunct="1"/>
            <a:endParaRPr lang="en-US" sz="2400" smtClean="0"/>
          </a:p>
        </p:txBody>
      </p:sp>
      <p:sp>
        <p:nvSpPr>
          <p:cNvPr id="39940" name="Line 4"/>
          <p:cNvSpPr>
            <a:spLocks noChangeShapeType="1"/>
          </p:cNvSpPr>
          <p:nvPr/>
        </p:nvSpPr>
        <p:spPr bwMode="auto">
          <a:xfrm>
            <a:off x="609600" y="1219200"/>
            <a:ext cx="8534400" cy="0"/>
          </a:xfrm>
          <a:prstGeom prst="line">
            <a:avLst/>
          </a:prstGeom>
          <a:noFill/>
          <a:ln w="28575">
            <a:solidFill>
              <a:srgbClr val="0070C0"/>
            </a:solidFill>
            <a:round/>
            <a:headEnd/>
            <a:tailEnd/>
          </a:ln>
        </p:spPr>
        <p:txBody>
          <a:bodyPr/>
          <a:lstStyle/>
          <a:p>
            <a:endParaRPr lang="en-US"/>
          </a:p>
        </p:txBody>
      </p:sp>
      <p:pic>
        <p:nvPicPr>
          <p:cNvPr id="39941" name="Picture 7" descr="Group-AquaticWeedTrainingJuly03resized"/>
          <p:cNvPicPr>
            <a:picLocks noChangeAspect="1" noChangeArrowheads="1"/>
          </p:cNvPicPr>
          <p:nvPr/>
        </p:nvPicPr>
        <p:blipFill>
          <a:blip r:embed="rId3" cstate="email"/>
          <a:srcRect/>
          <a:stretch>
            <a:fillRect/>
          </a:stretch>
        </p:blipFill>
        <p:spPr bwMode="auto">
          <a:xfrm>
            <a:off x="5156200" y="3657600"/>
            <a:ext cx="3752850"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b="1" smtClean="0">
                <a:solidFill>
                  <a:srgbClr val="0070C0"/>
                </a:solidFill>
              </a:rPr>
              <a:t>Organizing a CWMA</a:t>
            </a:r>
            <a:br>
              <a:rPr lang="en-US" b="1" smtClean="0">
                <a:solidFill>
                  <a:srgbClr val="0070C0"/>
                </a:solidFill>
              </a:rPr>
            </a:br>
            <a:endParaRPr lang="en-US" b="1" smtClean="0">
              <a:solidFill>
                <a:srgbClr val="0070C0"/>
              </a:solidFill>
            </a:endParaRPr>
          </a:p>
        </p:txBody>
      </p:sp>
      <p:sp>
        <p:nvSpPr>
          <p:cNvPr id="40963" name="Rectangle 3"/>
          <p:cNvSpPr>
            <a:spLocks noGrp="1" noChangeArrowheads="1"/>
          </p:cNvSpPr>
          <p:nvPr>
            <p:ph idx="1"/>
          </p:nvPr>
        </p:nvSpPr>
        <p:spPr>
          <a:xfrm>
            <a:off x="457200" y="1219200"/>
            <a:ext cx="4724400" cy="5410200"/>
          </a:xfrm>
        </p:spPr>
        <p:txBody>
          <a:bodyPr/>
          <a:lstStyle/>
          <a:p>
            <a:pPr eaLnBrk="1" hangingPunct="1">
              <a:lnSpc>
                <a:spcPct val="90000"/>
              </a:lnSpc>
              <a:buFontTx/>
              <a:buNone/>
            </a:pPr>
            <a:r>
              <a:rPr lang="en-US" sz="2800" b="1" smtClean="0">
                <a:solidFill>
                  <a:srgbClr val="00B050"/>
                </a:solidFill>
              </a:rPr>
              <a:t>9.  Select officers</a:t>
            </a:r>
          </a:p>
          <a:p>
            <a:pPr eaLnBrk="1" hangingPunct="1">
              <a:lnSpc>
                <a:spcPct val="90000"/>
              </a:lnSpc>
            </a:pPr>
            <a:r>
              <a:rPr lang="en-US" sz="2400" b="1" smtClean="0"/>
              <a:t>Ensure that all committee members have opportunities to participate</a:t>
            </a:r>
          </a:p>
          <a:p>
            <a:pPr eaLnBrk="1" hangingPunct="1"/>
            <a:r>
              <a:rPr lang="en-US" sz="2400" b="1" smtClean="0"/>
              <a:t>Delegate responsibility for project accountability</a:t>
            </a:r>
          </a:p>
          <a:p>
            <a:pPr eaLnBrk="1" hangingPunct="1"/>
            <a:r>
              <a:rPr lang="en-US" sz="2400" b="1" smtClean="0"/>
              <a:t>Should be in position for a minimum of two years</a:t>
            </a:r>
          </a:p>
          <a:p>
            <a:pPr eaLnBrk="1" hangingPunct="1">
              <a:buFontTx/>
              <a:buNone/>
            </a:pPr>
            <a:endParaRPr lang="en-US" sz="2400" smtClean="0"/>
          </a:p>
        </p:txBody>
      </p:sp>
      <p:sp>
        <p:nvSpPr>
          <p:cNvPr id="40964" name="Line 4"/>
          <p:cNvSpPr>
            <a:spLocks noChangeShapeType="1"/>
          </p:cNvSpPr>
          <p:nvPr/>
        </p:nvSpPr>
        <p:spPr bwMode="auto">
          <a:xfrm>
            <a:off x="609600" y="990600"/>
            <a:ext cx="8534400" cy="0"/>
          </a:xfrm>
          <a:prstGeom prst="line">
            <a:avLst/>
          </a:prstGeom>
          <a:noFill/>
          <a:ln w="28575">
            <a:solidFill>
              <a:srgbClr val="0070C0"/>
            </a:solidFill>
            <a:round/>
            <a:headEnd/>
            <a:tailEnd/>
          </a:ln>
        </p:spPr>
        <p:txBody>
          <a:bodyPr/>
          <a:lstStyle/>
          <a:p>
            <a:endParaRPr lang="en-US"/>
          </a:p>
        </p:txBody>
      </p:sp>
      <p:sp>
        <p:nvSpPr>
          <p:cNvPr id="40965" name="Rectangle 5"/>
          <p:cNvSpPr>
            <a:spLocks noChangeArrowheads="1"/>
          </p:cNvSpPr>
          <p:nvPr/>
        </p:nvSpPr>
        <p:spPr bwMode="auto">
          <a:xfrm>
            <a:off x="5562600" y="1219200"/>
            <a:ext cx="3352800" cy="4953000"/>
          </a:xfrm>
          <a:prstGeom prst="rect">
            <a:avLst/>
          </a:prstGeom>
          <a:solidFill>
            <a:srgbClr val="FDFFB7"/>
          </a:solidFill>
          <a:ln w="28575" algn="ctr">
            <a:solidFill>
              <a:srgbClr val="0070C0"/>
            </a:solidFill>
            <a:miter lim="800000"/>
            <a:headEnd/>
            <a:tailEnd/>
          </a:ln>
        </p:spPr>
        <p:txBody>
          <a:bodyPr wrap="none" anchor="ctr"/>
          <a:lstStyle/>
          <a:p>
            <a:pPr algn="ctr"/>
            <a:endParaRPr lang="en-US" sz="2400" b="0"/>
          </a:p>
        </p:txBody>
      </p:sp>
      <p:sp>
        <p:nvSpPr>
          <p:cNvPr id="40966" name="Text Box 6"/>
          <p:cNvSpPr txBox="1">
            <a:spLocks noChangeArrowheads="1"/>
          </p:cNvSpPr>
          <p:nvPr/>
        </p:nvSpPr>
        <p:spPr bwMode="auto">
          <a:xfrm>
            <a:off x="5715000" y="1371600"/>
            <a:ext cx="3048000" cy="4524375"/>
          </a:xfrm>
          <a:prstGeom prst="rect">
            <a:avLst/>
          </a:prstGeom>
          <a:solidFill>
            <a:srgbClr val="FDFFB7"/>
          </a:solidFill>
          <a:ln w="8001" algn="ctr">
            <a:noFill/>
            <a:miter lim="800000"/>
            <a:headEnd/>
            <a:tailEnd/>
          </a:ln>
        </p:spPr>
        <p:txBody>
          <a:bodyPr>
            <a:spAutoFit/>
          </a:bodyPr>
          <a:lstStyle/>
          <a:p>
            <a:pPr algn="ctr">
              <a:spcBef>
                <a:spcPct val="50000"/>
              </a:spcBef>
            </a:pPr>
            <a:r>
              <a:rPr lang="en-US" sz="2400">
                <a:solidFill>
                  <a:srgbClr val="00B050"/>
                </a:solidFill>
                <a:latin typeface="Palatino Linotype" pitchFamily="18" charset="0"/>
              </a:rPr>
              <a:t>The selection of officers for the CWMA should not be as important as overall steering committee activity. The goal is to move from leadership by one person to leadership by the entire steering committee.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b="1" smtClean="0">
                <a:solidFill>
                  <a:srgbClr val="0070C0"/>
                </a:solidFill>
              </a:rPr>
              <a:t>Overview</a:t>
            </a:r>
          </a:p>
        </p:txBody>
      </p:sp>
      <p:sp>
        <p:nvSpPr>
          <p:cNvPr id="5123" name="Rectangle 4"/>
          <p:cNvSpPr>
            <a:spLocks noGrp="1" noChangeArrowheads="1"/>
          </p:cNvSpPr>
          <p:nvPr>
            <p:ph idx="1"/>
          </p:nvPr>
        </p:nvSpPr>
        <p:spPr>
          <a:xfrm>
            <a:off x="457200" y="1752600"/>
            <a:ext cx="8229600" cy="4373563"/>
          </a:xfrm>
        </p:spPr>
        <p:txBody>
          <a:bodyPr/>
          <a:lstStyle/>
          <a:p>
            <a:pPr marL="609600" indent="-609600" eaLnBrk="1" hangingPunct="1">
              <a:lnSpc>
                <a:spcPct val="90000"/>
              </a:lnSpc>
              <a:buFont typeface="Wingdings" pitchFamily="2" charset="2"/>
              <a:buChar char="v"/>
            </a:pPr>
            <a:r>
              <a:rPr lang="en-US" b="1" smtClean="0">
                <a:solidFill>
                  <a:srgbClr val="339933"/>
                </a:solidFill>
              </a:rPr>
              <a:t>What is a Cooperative Weed Management Area? </a:t>
            </a:r>
          </a:p>
          <a:p>
            <a:pPr marL="609600" indent="-609600" eaLnBrk="1" hangingPunct="1">
              <a:lnSpc>
                <a:spcPct val="90000"/>
              </a:lnSpc>
              <a:buFont typeface="Wingdings" pitchFamily="2" charset="2"/>
              <a:buChar char="v"/>
            </a:pPr>
            <a:r>
              <a:rPr lang="en-US" b="1" smtClean="0">
                <a:solidFill>
                  <a:srgbClr val="339933"/>
                </a:solidFill>
              </a:rPr>
              <a:t>Why form a CWMA? </a:t>
            </a:r>
          </a:p>
          <a:p>
            <a:pPr marL="609600" indent="-609600" eaLnBrk="1" hangingPunct="1">
              <a:lnSpc>
                <a:spcPct val="90000"/>
              </a:lnSpc>
              <a:buFont typeface="Wingdings" pitchFamily="2" charset="2"/>
              <a:buChar char="v"/>
            </a:pPr>
            <a:r>
              <a:rPr lang="en-US" b="1" smtClean="0">
                <a:solidFill>
                  <a:srgbClr val="339933"/>
                </a:solidFill>
              </a:rPr>
              <a:t>CWMAs in the West</a:t>
            </a:r>
          </a:p>
          <a:p>
            <a:pPr marL="609600" indent="-609600" eaLnBrk="1" hangingPunct="1">
              <a:lnSpc>
                <a:spcPct val="90000"/>
              </a:lnSpc>
              <a:buFont typeface="Wingdings" pitchFamily="2" charset="2"/>
              <a:buChar char="v"/>
            </a:pPr>
            <a:r>
              <a:rPr lang="en-US" b="1" smtClean="0">
                <a:solidFill>
                  <a:srgbClr val="339933"/>
                </a:solidFill>
              </a:rPr>
              <a:t>The development of CWMAs in the East</a:t>
            </a:r>
          </a:p>
          <a:p>
            <a:pPr marL="609600" indent="-609600" eaLnBrk="1" hangingPunct="1">
              <a:lnSpc>
                <a:spcPct val="90000"/>
              </a:lnSpc>
              <a:buFont typeface="Wingdings" pitchFamily="2" charset="2"/>
              <a:buChar char="v"/>
            </a:pPr>
            <a:r>
              <a:rPr lang="en-US" b="1" smtClean="0">
                <a:solidFill>
                  <a:srgbClr val="339933"/>
                </a:solidFill>
              </a:rPr>
              <a:t>How to organize a CWMA</a:t>
            </a:r>
          </a:p>
          <a:p>
            <a:pPr marL="609600" indent="-609600" eaLnBrk="1" hangingPunct="1">
              <a:lnSpc>
                <a:spcPct val="90000"/>
              </a:lnSpc>
              <a:buFont typeface="Wingdings" pitchFamily="2" charset="2"/>
              <a:buChar char="v"/>
            </a:pPr>
            <a:r>
              <a:rPr lang="en-US" b="1" smtClean="0">
                <a:solidFill>
                  <a:srgbClr val="339933"/>
                </a:solidFill>
              </a:rPr>
              <a:t>Other resources </a:t>
            </a:r>
          </a:p>
          <a:p>
            <a:pPr marL="609600" indent="-609600" eaLnBrk="1" hangingPunct="1">
              <a:lnSpc>
                <a:spcPct val="90000"/>
              </a:lnSpc>
              <a:buFontTx/>
              <a:buNone/>
            </a:pPr>
            <a:endParaRPr lang="en-US" b="1" smtClean="0"/>
          </a:p>
          <a:p>
            <a:pPr marL="609600" indent="-609600" eaLnBrk="1" hangingPunct="1">
              <a:lnSpc>
                <a:spcPct val="90000"/>
              </a:lnSpc>
              <a:buFontTx/>
              <a:buNone/>
            </a:pPr>
            <a:endParaRPr lang="en-US" b="1" smtClean="0"/>
          </a:p>
        </p:txBody>
      </p:sp>
      <p:sp>
        <p:nvSpPr>
          <p:cNvPr id="5124" name="Line 6"/>
          <p:cNvSpPr>
            <a:spLocks noChangeShapeType="1"/>
          </p:cNvSpPr>
          <p:nvPr/>
        </p:nvSpPr>
        <p:spPr bwMode="auto">
          <a:xfrm>
            <a:off x="533400" y="1295400"/>
            <a:ext cx="8610600" cy="0"/>
          </a:xfrm>
          <a:prstGeom prst="line">
            <a:avLst/>
          </a:prstGeom>
          <a:noFill/>
          <a:ln w="28575">
            <a:solidFill>
              <a:srgbClr val="0070C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0"/>
            <a:ext cx="8229600" cy="1143000"/>
          </a:xfrm>
        </p:spPr>
        <p:txBody>
          <a:bodyPr/>
          <a:lstStyle/>
          <a:p>
            <a:pPr eaLnBrk="1" hangingPunct="1"/>
            <a:r>
              <a:rPr lang="en-US" sz="4800" b="1" smtClean="0">
                <a:solidFill>
                  <a:srgbClr val="0070C0"/>
                </a:solidFill>
              </a:rPr>
              <a:t>Organizing a CWMA</a:t>
            </a:r>
          </a:p>
        </p:txBody>
      </p:sp>
      <p:sp>
        <p:nvSpPr>
          <p:cNvPr id="41987" name="Rectangle 3"/>
          <p:cNvSpPr>
            <a:spLocks noGrp="1" noChangeArrowheads="1"/>
          </p:cNvSpPr>
          <p:nvPr>
            <p:ph idx="1"/>
          </p:nvPr>
        </p:nvSpPr>
        <p:spPr>
          <a:xfrm>
            <a:off x="457200" y="1143000"/>
            <a:ext cx="8229600" cy="2743200"/>
          </a:xfrm>
        </p:spPr>
        <p:txBody>
          <a:bodyPr/>
          <a:lstStyle/>
          <a:p>
            <a:pPr marL="609600" indent="-609600" eaLnBrk="1" hangingPunct="1">
              <a:lnSpc>
                <a:spcPct val="70000"/>
              </a:lnSpc>
              <a:buFontTx/>
              <a:buNone/>
            </a:pPr>
            <a:r>
              <a:rPr lang="en-US" sz="2800" b="1" smtClean="0">
                <a:solidFill>
                  <a:srgbClr val="00B050"/>
                </a:solidFill>
              </a:rPr>
              <a:t>10.  Develop an agreement (MOU or MOA)</a:t>
            </a:r>
          </a:p>
          <a:p>
            <a:pPr marL="609600" indent="-609600" eaLnBrk="1" hangingPunct="1">
              <a:lnSpc>
                <a:spcPct val="75000"/>
              </a:lnSpc>
            </a:pPr>
            <a:r>
              <a:rPr lang="en-US" sz="2400" b="1" smtClean="0"/>
              <a:t>Identify the partners and their responsibilities</a:t>
            </a:r>
          </a:p>
          <a:p>
            <a:pPr marL="609600" indent="-609600" eaLnBrk="1" hangingPunct="1">
              <a:lnSpc>
                <a:spcPct val="75000"/>
              </a:lnSpc>
            </a:pPr>
            <a:r>
              <a:rPr lang="en-US" sz="2400" b="1" smtClean="0"/>
              <a:t>Establish the legal authorities under which the agreement is made</a:t>
            </a:r>
          </a:p>
          <a:p>
            <a:pPr marL="609600" indent="-609600" eaLnBrk="1" hangingPunct="1">
              <a:lnSpc>
                <a:spcPct val="75000"/>
              </a:lnSpc>
            </a:pPr>
            <a:r>
              <a:rPr lang="en-US" sz="2400" b="1" smtClean="0"/>
              <a:t>Define the purpose</a:t>
            </a:r>
          </a:p>
          <a:p>
            <a:pPr marL="609600" indent="-609600" eaLnBrk="1" hangingPunct="1">
              <a:lnSpc>
                <a:spcPct val="75000"/>
              </a:lnSpc>
            </a:pPr>
            <a:r>
              <a:rPr lang="en-US" sz="2400" b="1" smtClean="0"/>
              <a:t>List items of agreement and responsibilities of each partner</a:t>
            </a:r>
          </a:p>
          <a:p>
            <a:pPr marL="609600" indent="-609600" eaLnBrk="1" hangingPunct="1">
              <a:lnSpc>
                <a:spcPct val="75000"/>
              </a:lnSpc>
            </a:pPr>
            <a:r>
              <a:rPr lang="en-US" sz="2400" b="1" smtClean="0"/>
              <a:t>Describe land area covered under the agreement</a:t>
            </a:r>
          </a:p>
          <a:p>
            <a:pPr marL="609600" indent="-609600" eaLnBrk="1" hangingPunct="1">
              <a:buFontTx/>
              <a:buNone/>
            </a:pPr>
            <a:endParaRPr lang="en-US" sz="2400" b="1" smtClean="0">
              <a:solidFill>
                <a:srgbClr val="7E3240"/>
              </a:solidFill>
            </a:endParaRPr>
          </a:p>
        </p:txBody>
      </p:sp>
      <p:sp>
        <p:nvSpPr>
          <p:cNvPr id="41988" name="Line 4"/>
          <p:cNvSpPr>
            <a:spLocks noChangeShapeType="1"/>
          </p:cNvSpPr>
          <p:nvPr/>
        </p:nvSpPr>
        <p:spPr bwMode="auto">
          <a:xfrm>
            <a:off x="609600" y="990600"/>
            <a:ext cx="8534400" cy="0"/>
          </a:xfrm>
          <a:prstGeom prst="line">
            <a:avLst/>
          </a:prstGeom>
          <a:noFill/>
          <a:ln w="28575">
            <a:solidFill>
              <a:srgbClr val="0070C0"/>
            </a:solidFill>
            <a:round/>
            <a:headEnd/>
            <a:tailEnd/>
          </a:ln>
        </p:spPr>
        <p:txBody>
          <a:bodyPr/>
          <a:lstStyle/>
          <a:p>
            <a:endParaRPr lang="en-US"/>
          </a:p>
        </p:txBody>
      </p:sp>
      <p:pic>
        <p:nvPicPr>
          <p:cNvPr id="41989" name="Picture 6" descr="cwma group photo3"/>
          <p:cNvPicPr>
            <a:picLocks noChangeAspect="1" noChangeArrowheads="1"/>
          </p:cNvPicPr>
          <p:nvPr/>
        </p:nvPicPr>
        <p:blipFill>
          <a:blip r:embed="rId3" cstate="email"/>
          <a:srcRect/>
          <a:stretch>
            <a:fillRect/>
          </a:stretch>
        </p:blipFill>
        <p:spPr bwMode="auto">
          <a:xfrm>
            <a:off x="3733800" y="3886200"/>
            <a:ext cx="4572000" cy="2781300"/>
          </a:xfrm>
          <a:prstGeom prst="rect">
            <a:avLst/>
          </a:prstGeom>
          <a:noFill/>
          <a:ln w="9525">
            <a:noFill/>
            <a:miter lim="800000"/>
            <a:headEnd/>
            <a:tailEnd/>
          </a:ln>
        </p:spPr>
      </p:pic>
      <p:sp>
        <p:nvSpPr>
          <p:cNvPr id="41990" name="Text Box 7"/>
          <p:cNvSpPr txBox="1">
            <a:spLocks noChangeArrowheads="1"/>
          </p:cNvSpPr>
          <p:nvPr/>
        </p:nvSpPr>
        <p:spPr bwMode="auto">
          <a:xfrm>
            <a:off x="304800" y="4953000"/>
            <a:ext cx="2971800" cy="639763"/>
          </a:xfrm>
          <a:prstGeom prst="rect">
            <a:avLst/>
          </a:prstGeom>
          <a:noFill/>
          <a:ln w="8001" algn="ctr">
            <a:noFill/>
            <a:miter lim="800000"/>
            <a:headEnd/>
            <a:tailEnd/>
          </a:ln>
        </p:spPr>
        <p:txBody>
          <a:bodyPr>
            <a:spAutoFit/>
          </a:bodyPr>
          <a:lstStyle/>
          <a:p>
            <a:pPr algn="r">
              <a:spcBef>
                <a:spcPct val="50000"/>
              </a:spcBef>
            </a:pPr>
            <a:r>
              <a:rPr lang="en-US" sz="1200" b="0"/>
              <a:t>The Northwoods CWMA Steering Committee after signing their Memorandum of Understanding (MOU).</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381000" y="304800"/>
            <a:ext cx="5715000" cy="762000"/>
          </a:xfrm>
          <a:prstGeom prst="rect">
            <a:avLst/>
          </a:prstGeom>
          <a:noFill/>
          <a:ln w="8001" algn="ctr">
            <a:noFill/>
            <a:miter lim="800000"/>
            <a:headEnd/>
            <a:tailEnd/>
          </a:ln>
        </p:spPr>
        <p:txBody>
          <a:bodyPr>
            <a:spAutoFit/>
          </a:bodyPr>
          <a:lstStyle/>
          <a:p>
            <a:r>
              <a:rPr lang="en-US" sz="4400">
                <a:solidFill>
                  <a:srgbClr val="0070C0"/>
                </a:solidFill>
                <a:latin typeface="Palatino Linotype" pitchFamily="18" charset="0"/>
              </a:rPr>
              <a:t>Organizing</a:t>
            </a:r>
            <a:r>
              <a:rPr lang="en-US" sz="4400">
                <a:solidFill>
                  <a:srgbClr val="0070C0"/>
                </a:solidFill>
              </a:rPr>
              <a:t> </a:t>
            </a:r>
            <a:r>
              <a:rPr lang="en-US" sz="4400">
                <a:solidFill>
                  <a:srgbClr val="0070C0"/>
                </a:solidFill>
                <a:latin typeface="Palatino Linotype" pitchFamily="18" charset="0"/>
              </a:rPr>
              <a:t>a CWMA</a:t>
            </a:r>
          </a:p>
        </p:txBody>
      </p:sp>
      <p:sp>
        <p:nvSpPr>
          <p:cNvPr id="43011" name="Line 3"/>
          <p:cNvSpPr>
            <a:spLocks noChangeShapeType="1"/>
          </p:cNvSpPr>
          <p:nvPr/>
        </p:nvSpPr>
        <p:spPr bwMode="auto">
          <a:xfrm>
            <a:off x="457200" y="1143000"/>
            <a:ext cx="8686800" cy="0"/>
          </a:xfrm>
          <a:prstGeom prst="line">
            <a:avLst/>
          </a:prstGeom>
          <a:noFill/>
          <a:ln w="28575">
            <a:solidFill>
              <a:srgbClr val="0070C0"/>
            </a:solidFill>
            <a:round/>
            <a:headEnd/>
            <a:tailEnd/>
          </a:ln>
        </p:spPr>
        <p:txBody>
          <a:bodyPr/>
          <a:lstStyle/>
          <a:p>
            <a:endParaRPr lang="en-US"/>
          </a:p>
        </p:txBody>
      </p:sp>
      <p:sp>
        <p:nvSpPr>
          <p:cNvPr id="43012" name="Text Box 4"/>
          <p:cNvSpPr txBox="1">
            <a:spLocks noChangeArrowheads="1"/>
          </p:cNvSpPr>
          <p:nvPr/>
        </p:nvSpPr>
        <p:spPr bwMode="auto">
          <a:xfrm>
            <a:off x="304800" y="2514600"/>
            <a:ext cx="5257800" cy="4657725"/>
          </a:xfrm>
          <a:prstGeom prst="rect">
            <a:avLst/>
          </a:prstGeom>
          <a:noFill/>
          <a:ln w="8001" algn="ctr">
            <a:noFill/>
            <a:miter lim="800000"/>
            <a:headEnd/>
            <a:tailEnd/>
          </a:ln>
        </p:spPr>
        <p:txBody>
          <a:bodyPr>
            <a:spAutoFit/>
          </a:bodyPr>
          <a:lstStyle/>
          <a:p>
            <a:pPr>
              <a:lnSpc>
                <a:spcPct val="85000"/>
              </a:lnSpc>
              <a:spcBef>
                <a:spcPct val="50000"/>
              </a:spcBef>
            </a:pPr>
            <a:r>
              <a:rPr lang="en-US" sz="2600">
                <a:latin typeface="Palatino Linotype" pitchFamily="18" charset="0"/>
              </a:rPr>
              <a:t>Items of agreement should also specify organizational components including:</a:t>
            </a:r>
          </a:p>
          <a:p>
            <a:pPr>
              <a:lnSpc>
                <a:spcPct val="85000"/>
              </a:lnSpc>
              <a:spcBef>
                <a:spcPct val="50000"/>
              </a:spcBef>
              <a:buFontTx/>
              <a:buChar char="•"/>
            </a:pPr>
            <a:r>
              <a:rPr lang="en-US" sz="2400">
                <a:latin typeface="Palatino Linotype" pitchFamily="18" charset="0"/>
              </a:rPr>
              <a:t>    The group of partners</a:t>
            </a:r>
          </a:p>
          <a:p>
            <a:pPr>
              <a:lnSpc>
                <a:spcPct val="85000"/>
              </a:lnSpc>
              <a:spcBef>
                <a:spcPct val="50000"/>
              </a:spcBef>
              <a:buFontTx/>
              <a:buChar char="•"/>
            </a:pPr>
            <a:r>
              <a:rPr lang="en-US" sz="2400">
                <a:latin typeface="Palatino Linotype" pitchFamily="18" charset="0"/>
              </a:rPr>
              <a:t>    Steering committee (size and </a:t>
            </a:r>
          </a:p>
          <a:p>
            <a:pPr lvl="1">
              <a:lnSpc>
                <a:spcPct val="85000"/>
              </a:lnSpc>
              <a:spcBef>
                <a:spcPct val="50000"/>
              </a:spcBef>
            </a:pPr>
            <a:r>
              <a:rPr lang="en-US" sz="2400">
                <a:latin typeface="Palatino Linotype" pitchFamily="18" charset="0"/>
              </a:rPr>
              <a:t>structure)</a:t>
            </a:r>
          </a:p>
          <a:p>
            <a:pPr>
              <a:lnSpc>
                <a:spcPct val="85000"/>
              </a:lnSpc>
              <a:spcBef>
                <a:spcPct val="50000"/>
              </a:spcBef>
              <a:buFontTx/>
              <a:buChar char="•"/>
            </a:pPr>
            <a:r>
              <a:rPr lang="en-US" sz="2400">
                <a:latin typeface="Palatino Linotype" pitchFamily="18" charset="0"/>
              </a:rPr>
              <a:t>    Strategic plan</a:t>
            </a:r>
          </a:p>
          <a:p>
            <a:pPr>
              <a:lnSpc>
                <a:spcPct val="85000"/>
              </a:lnSpc>
              <a:spcBef>
                <a:spcPct val="50000"/>
              </a:spcBef>
              <a:buFontTx/>
              <a:buChar char="•"/>
            </a:pPr>
            <a:r>
              <a:rPr lang="en-US" sz="2400">
                <a:latin typeface="Palatino Linotype" pitchFamily="18" charset="0"/>
              </a:rPr>
              <a:t>    Annual operating plan</a:t>
            </a:r>
          </a:p>
          <a:p>
            <a:pPr>
              <a:lnSpc>
                <a:spcPct val="85000"/>
              </a:lnSpc>
              <a:spcBef>
                <a:spcPct val="50000"/>
              </a:spcBef>
              <a:buFontTx/>
              <a:buChar char="•"/>
            </a:pPr>
            <a:r>
              <a:rPr lang="en-US" sz="2400">
                <a:latin typeface="Palatino Linotype" pitchFamily="18" charset="0"/>
              </a:rPr>
              <a:t>    Reports</a:t>
            </a:r>
          </a:p>
          <a:p>
            <a:pPr>
              <a:spcBef>
                <a:spcPct val="50000"/>
              </a:spcBef>
            </a:pPr>
            <a:endParaRPr lang="en-US" sz="2400">
              <a:latin typeface="Palatino Linotype" pitchFamily="18" charset="0"/>
            </a:endParaRPr>
          </a:p>
        </p:txBody>
      </p:sp>
      <p:sp>
        <p:nvSpPr>
          <p:cNvPr id="43013" name="Rectangle 5"/>
          <p:cNvSpPr>
            <a:spLocks noChangeArrowheads="1"/>
          </p:cNvSpPr>
          <p:nvPr/>
        </p:nvSpPr>
        <p:spPr bwMode="auto">
          <a:xfrm>
            <a:off x="5410200" y="2286000"/>
            <a:ext cx="3505200" cy="4114800"/>
          </a:xfrm>
          <a:prstGeom prst="rect">
            <a:avLst/>
          </a:prstGeom>
          <a:solidFill>
            <a:srgbClr val="FDFFB7"/>
          </a:solidFill>
          <a:ln w="28575" algn="ctr">
            <a:solidFill>
              <a:srgbClr val="0070C0"/>
            </a:solidFill>
            <a:miter lim="800000"/>
            <a:headEnd/>
            <a:tailEnd/>
          </a:ln>
        </p:spPr>
        <p:txBody>
          <a:bodyPr wrap="none" anchor="ctr"/>
          <a:lstStyle/>
          <a:p>
            <a:pPr algn="ctr"/>
            <a:endParaRPr lang="en-US" sz="2400" b="0"/>
          </a:p>
        </p:txBody>
      </p:sp>
      <p:sp>
        <p:nvSpPr>
          <p:cNvPr id="43014" name="Text Box 6"/>
          <p:cNvSpPr txBox="1">
            <a:spLocks noChangeArrowheads="1"/>
          </p:cNvSpPr>
          <p:nvPr/>
        </p:nvSpPr>
        <p:spPr bwMode="auto">
          <a:xfrm rot="10800000" flipV="1">
            <a:off x="5557838" y="2360613"/>
            <a:ext cx="3205162" cy="3849687"/>
          </a:xfrm>
          <a:prstGeom prst="rect">
            <a:avLst/>
          </a:prstGeom>
          <a:noFill/>
          <a:ln w="8001" algn="ctr">
            <a:noFill/>
            <a:miter lim="800000"/>
            <a:headEnd/>
            <a:tailEnd/>
          </a:ln>
        </p:spPr>
        <p:txBody>
          <a:bodyPr>
            <a:spAutoFit/>
          </a:bodyPr>
          <a:lstStyle/>
          <a:p>
            <a:pPr algn="ctr">
              <a:lnSpc>
                <a:spcPct val="105000"/>
              </a:lnSpc>
            </a:pPr>
            <a:r>
              <a:rPr lang="en-US" sz="2600">
                <a:solidFill>
                  <a:srgbClr val="00B050"/>
                </a:solidFill>
                <a:latin typeface="Palatino Linotype" pitchFamily="18" charset="0"/>
              </a:rPr>
              <a:t>The purpose of an agreement is to facilitate cooperation across jurisdictional boundaries and eliminate administrative barriers.</a:t>
            </a:r>
          </a:p>
        </p:txBody>
      </p:sp>
      <p:sp>
        <p:nvSpPr>
          <p:cNvPr id="43015" name="Text Box 7"/>
          <p:cNvSpPr txBox="1">
            <a:spLocks noChangeArrowheads="1"/>
          </p:cNvSpPr>
          <p:nvPr/>
        </p:nvSpPr>
        <p:spPr bwMode="auto">
          <a:xfrm>
            <a:off x="304800" y="1614488"/>
            <a:ext cx="8610600" cy="519112"/>
          </a:xfrm>
          <a:prstGeom prst="rect">
            <a:avLst/>
          </a:prstGeom>
          <a:noFill/>
          <a:ln w="8001" algn="ctr">
            <a:noFill/>
            <a:miter lim="800000"/>
            <a:headEnd/>
            <a:tailEnd/>
          </a:ln>
        </p:spPr>
        <p:txBody>
          <a:bodyPr>
            <a:spAutoFit/>
          </a:bodyPr>
          <a:lstStyle/>
          <a:p>
            <a:pPr>
              <a:spcBef>
                <a:spcPct val="50000"/>
              </a:spcBef>
            </a:pPr>
            <a:r>
              <a:rPr lang="en-US" sz="2800">
                <a:solidFill>
                  <a:srgbClr val="00B050"/>
                </a:solidFill>
                <a:latin typeface="Palatino Linotype" pitchFamily="18" charset="0"/>
              </a:rPr>
              <a:t>10.   Develop an agreement (continued)</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28600" y="304800"/>
            <a:ext cx="9067800" cy="990600"/>
          </a:xfrm>
        </p:spPr>
        <p:txBody>
          <a:bodyPr/>
          <a:lstStyle/>
          <a:p>
            <a:pPr eaLnBrk="1" hangingPunct="1">
              <a:lnSpc>
                <a:spcPct val="90000"/>
              </a:lnSpc>
            </a:pPr>
            <a:r>
              <a:rPr lang="en-US" b="1" smtClean="0">
                <a:solidFill>
                  <a:srgbClr val="0070C0"/>
                </a:solidFill>
              </a:rPr>
              <a:t>Organizing a CWMA</a:t>
            </a:r>
            <a:endParaRPr lang="en-US" sz="2600" b="1" smtClean="0">
              <a:solidFill>
                <a:srgbClr val="0070C0"/>
              </a:solidFill>
            </a:endParaRPr>
          </a:p>
        </p:txBody>
      </p:sp>
      <p:sp>
        <p:nvSpPr>
          <p:cNvPr id="44035" name="Rectangle 3"/>
          <p:cNvSpPr>
            <a:spLocks noGrp="1" noChangeArrowheads="1"/>
          </p:cNvSpPr>
          <p:nvPr>
            <p:ph idx="1"/>
          </p:nvPr>
        </p:nvSpPr>
        <p:spPr>
          <a:xfrm>
            <a:off x="228600" y="2743200"/>
            <a:ext cx="8686800" cy="3886200"/>
          </a:xfrm>
        </p:spPr>
        <p:txBody>
          <a:bodyPr/>
          <a:lstStyle/>
          <a:p>
            <a:pPr eaLnBrk="1" hangingPunct="1">
              <a:lnSpc>
                <a:spcPct val="90000"/>
              </a:lnSpc>
            </a:pPr>
            <a:r>
              <a:rPr lang="en-US" sz="2400" b="1" smtClean="0"/>
              <a:t>Forms for landowners or agencies to sign to allow others to come on to their property to do control work</a:t>
            </a:r>
          </a:p>
          <a:p>
            <a:pPr eaLnBrk="1" hangingPunct="1">
              <a:lnSpc>
                <a:spcPct val="90000"/>
              </a:lnSpc>
            </a:pPr>
            <a:endParaRPr lang="en-US" sz="2400" b="1" smtClean="0"/>
          </a:p>
          <a:p>
            <a:pPr eaLnBrk="1" hangingPunct="1">
              <a:lnSpc>
                <a:spcPct val="90000"/>
              </a:lnSpc>
            </a:pPr>
            <a:r>
              <a:rPr lang="en-US" sz="2400" b="1" smtClean="0"/>
              <a:t>Workers, partners and landowners are “held harmless” </a:t>
            </a:r>
          </a:p>
          <a:p>
            <a:pPr eaLnBrk="1" hangingPunct="1">
              <a:lnSpc>
                <a:spcPct val="90000"/>
              </a:lnSpc>
              <a:buFontTx/>
              <a:buNone/>
            </a:pPr>
            <a:r>
              <a:rPr lang="en-US" sz="2400" b="1" smtClean="0"/>
              <a:t>	in case of any problems arising</a:t>
            </a:r>
          </a:p>
          <a:p>
            <a:pPr eaLnBrk="1" hangingPunct="1">
              <a:lnSpc>
                <a:spcPct val="90000"/>
              </a:lnSpc>
              <a:buFontTx/>
              <a:buNone/>
            </a:pPr>
            <a:endParaRPr lang="en-US" sz="2400" b="1" smtClean="0"/>
          </a:p>
          <a:p>
            <a:pPr eaLnBrk="1" hangingPunct="1">
              <a:lnSpc>
                <a:spcPct val="90000"/>
              </a:lnSpc>
            </a:pPr>
            <a:r>
              <a:rPr lang="en-US" sz="2400" b="1" smtClean="0"/>
              <a:t>Allows sharing of workers, equipment, supplies</a:t>
            </a:r>
          </a:p>
        </p:txBody>
      </p:sp>
      <p:sp>
        <p:nvSpPr>
          <p:cNvPr id="44036" name="Line 4"/>
          <p:cNvSpPr>
            <a:spLocks noChangeShapeType="1"/>
          </p:cNvSpPr>
          <p:nvPr/>
        </p:nvSpPr>
        <p:spPr bwMode="auto">
          <a:xfrm>
            <a:off x="304800" y="1066800"/>
            <a:ext cx="8915400" cy="0"/>
          </a:xfrm>
          <a:prstGeom prst="line">
            <a:avLst/>
          </a:prstGeom>
          <a:noFill/>
          <a:ln w="28575">
            <a:solidFill>
              <a:srgbClr val="0070C0"/>
            </a:solidFill>
            <a:round/>
            <a:headEnd/>
            <a:tailEnd/>
          </a:ln>
        </p:spPr>
        <p:txBody>
          <a:bodyPr/>
          <a:lstStyle/>
          <a:p>
            <a:endParaRPr lang="en-US"/>
          </a:p>
        </p:txBody>
      </p:sp>
      <p:sp>
        <p:nvSpPr>
          <p:cNvPr id="44037" name="Text Box 6"/>
          <p:cNvSpPr txBox="1">
            <a:spLocks noChangeArrowheads="1"/>
          </p:cNvSpPr>
          <p:nvPr/>
        </p:nvSpPr>
        <p:spPr bwMode="auto">
          <a:xfrm>
            <a:off x="0" y="1143000"/>
            <a:ext cx="8763000" cy="336550"/>
          </a:xfrm>
          <a:prstGeom prst="rect">
            <a:avLst/>
          </a:prstGeom>
          <a:noFill/>
          <a:ln w="8001" algn="ctr">
            <a:noFill/>
            <a:miter lim="800000"/>
            <a:headEnd/>
            <a:tailEnd/>
          </a:ln>
        </p:spPr>
        <p:txBody>
          <a:bodyPr>
            <a:spAutoFit/>
          </a:bodyPr>
          <a:lstStyle/>
          <a:p>
            <a:pPr>
              <a:spcBef>
                <a:spcPct val="50000"/>
              </a:spcBef>
            </a:pPr>
            <a:endParaRPr lang="en-US"/>
          </a:p>
        </p:txBody>
      </p:sp>
      <p:sp>
        <p:nvSpPr>
          <p:cNvPr id="44038" name="Text Box 7"/>
          <p:cNvSpPr txBox="1">
            <a:spLocks noChangeArrowheads="1"/>
          </p:cNvSpPr>
          <p:nvPr/>
        </p:nvSpPr>
        <p:spPr bwMode="auto">
          <a:xfrm>
            <a:off x="304800" y="1066800"/>
            <a:ext cx="8534400" cy="1463675"/>
          </a:xfrm>
          <a:prstGeom prst="rect">
            <a:avLst/>
          </a:prstGeom>
          <a:noFill/>
          <a:ln w="8001" algn="ctr">
            <a:noFill/>
            <a:miter lim="800000"/>
            <a:headEnd/>
            <a:tailEnd/>
          </a:ln>
        </p:spPr>
        <p:txBody>
          <a:bodyPr>
            <a:spAutoFit/>
          </a:bodyPr>
          <a:lstStyle/>
          <a:p>
            <a:pPr>
              <a:lnSpc>
                <a:spcPct val="150000"/>
              </a:lnSpc>
              <a:spcBef>
                <a:spcPct val="50000"/>
              </a:spcBef>
            </a:pPr>
            <a:r>
              <a:rPr lang="en-US" sz="2800">
                <a:solidFill>
                  <a:srgbClr val="00B050"/>
                </a:solidFill>
                <a:latin typeface="Palatino Linotype" pitchFamily="18" charset="0"/>
              </a:rPr>
              <a:t>10. Develop an agreement (continued)</a:t>
            </a:r>
          </a:p>
          <a:p>
            <a:pPr>
              <a:lnSpc>
                <a:spcPct val="150000"/>
              </a:lnSpc>
              <a:spcBef>
                <a:spcPct val="50000"/>
              </a:spcBef>
            </a:pPr>
            <a:r>
              <a:rPr lang="en-US" sz="2400">
                <a:solidFill>
                  <a:srgbClr val="00B050"/>
                </a:solidFill>
                <a:latin typeface="Palatino Linotype" pitchFamily="18" charset="0"/>
              </a:rPr>
              <a:t>Develop Hold Harmless Agreement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28600" y="0"/>
            <a:ext cx="8229600" cy="868363"/>
          </a:xfrm>
        </p:spPr>
        <p:txBody>
          <a:bodyPr/>
          <a:lstStyle/>
          <a:p>
            <a:pPr eaLnBrk="1" hangingPunct="1"/>
            <a:r>
              <a:rPr lang="en-US" b="1" smtClean="0">
                <a:solidFill>
                  <a:srgbClr val="0070C0"/>
                </a:solidFill>
              </a:rPr>
              <a:t>Organizing a CWMA</a:t>
            </a:r>
          </a:p>
        </p:txBody>
      </p:sp>
      <p:sp>
        <p:nvSpPr>
          <p:cNvPr id="45059" name="Rectangle 3"/>
          <p:cNvSpPr>
            <a:spLocks noGrp="1" noChangeArrowheads="1"/>
          </p:cNvSpPr>
          <p:nvPr>
            <p:ph idx="1"/>
          </p:nvPr>
        </p:nvSpPr>
        <p:spPr>
          <a:xfrm>
            <a:off x="304800" y="990600"/>
            <a:ext cx="8839200" cy="838200"/>
          </a:xfrm>
        </p:spPr>
        <p:txBody>
          <a:bodyPr/>
          <a:lstStyle/>
          <a:p>
            <a:pPr eaLnBrk="1" hangingPunct="1">
              <a:buFontTx/>
              <a:buNone/>
            </a:pPr>
            <a:r>
              <a:rPr lang="en-US" sz="2800" b="1" smtClean="0">
                <a:solidFill>
                  <a:srgbClr val="00B050"/>
                </a:solidFill>
              </a:rPr>
              <a:t>11.    Develop a strategic management plan</a:t>
            </a:r>
          </a:p>
        </p:txBody>
      </p:sp>
      <p:sp>
        <p:nvSpPr>
          <p:cNvPr id="45060" name="Line 4"/>
          <p:cNvSpPr>
            <a:spLocks noChangeShapeType="1"/>
          </p:cNvSpPr>
          <p:nvPr/>
        </p:nvSpPr>
        <p:spPr bwMode="auto">
          <a:xfrm>
            <a:off x="381000" y="914400"/>
            <a:ext cx="8763000" cy="0"/>
          </a:xfrm>
          <a:prstGeom prst="line">
            <a:avLst/>
          </a:prstGeom>
          <a:noFill/>
          <a:ln w="28575">
            <a:solidFill>
              <a:srgbClr val="0070C0"/>
            </a:solidFill>
            <a:round/>
            <a:headEnd/>
            <a:tailEnd/>
          </a:ln>
        </p:spPr>
        <p:txBody>
          <a:bodyPr/>
          <a:lstStyle/>
          <a:p>
            <a:endParaRPr lang="en-US"/>
          </a:p>
        </p:txBody>
      </p:sp>
      <p:sp>
        <p:nvSpPr>
          <p:cNvPr id="45061" name="Text Box 6"/>
          <p:cNvSpPr txBox="1">
            <a:spLocks noChangeArrowheads="1"/>
          </p:cNvSpPr>
          <p:nvPr/>
        </p:nvSpPr>
        <p:spPr bwMode="auto">
          <a:xfrm>
            <a:off x="304800" y="1736725"/>
            <a:ext cx="8686800" cy="5121275"/>
          </a:xfrm>
          <a:prstGeom prst="rect">
            <a:avLst/>
          </a:prstGeom>
          <a:noFill/>
          <a:ln w="8001" algn="ctr">
            <a:noFill/>
            <a:miter lim="800000"/>
            <a:headEnd/>
            <a:tailEnd/>
          </a:ln>
        </p:spPr>
        <p:txBody>
          <a:bodyPr>
            <a:spAutoFit/>
          </a:bodyPr>
          <a:lstStyle/>
          <a:p>
            <a:pPr>
              <a:spcBef>
                <a:spcPct val="50000"/>
              </a:spcBef>
            </a:pPr>
            <a:r>
              <a:rPr lang="en-US" sz="2200">
                <a:latin typeface="Palatino Linotype" pitchFamily="18" charset="0"/>
              </a:rPr>
              <a:t>Clearly define CWMA objectives and priorities in a plan, including:</a:t>
            </a:r>
          </a:p>
          <a:p>
            <a:pPr lvl="1">
              <a:spcBef>
                <a:spcPct val="50000"/>
              </a:spcBef>
              <a:buFontTx/>
              <a:buChar char="•"/>
            </a:pPr>
            <a:r>
              <a:rPr lang="en-US" sz="2200">
                <a:latin typeface="Palatino Linotype" pitchFamily="18" charset="0"/>
              </a:rPr>
              <a:t>   	An accurate map of the CWMA</a:t>
            </a:r>
          </a:p>
          <a:p>
            <a:pPr lvl="1">
              <a:spcBef>
                <a:spcPct val="50000"/>
              </a:spcBef>
              <a:buFontTx/>
              <a:buChar char="•"/>
            </a:pPr>
            <a:r>
              <a:rPr lang="en-US" sz="2200">
                <a:latin typeface="Palatino Linotype" pitchFamily="18" charset="0"/>
              </a:rPr>
              <a:t>   	An inventory and a map of known priority</a:t>
            </a:r>
            <a:r>
              <a:rPr lang="en-US" sz="2200" i="1">
                <a:latin typeface="Palatino Linotype" pitchFamily="18" charset="0"/>
              </a:rPr>
              <a:t> </a:t>
            </a:r>
            <a:r>
              <a:rPr lang="en-US" sz="2200">
                <a:latin typeface="Palatino Linotype" pitchFamily="18" charset="0"/>
              </a:rPr>
              <a:t>invasive </a:t>
            </a:r>
          </a:p>
          <a:p>
            <a:pPr lvl="1"/>
            <a:r>
              <a:rPr lang="en-US" sz="2200">
                <a:latin typeface="Palatino Linotype" pitchFamily="18" charset="0"/>
              </a:rPr>
              <a:t>	plant infestations</a:t>
            </a:r>
          </a:p>
          <a:p>
            <a:pPr lvl="1">
              <a:spcBef>
                <a:spcPct val="50000"/>
              </a:spcBef>
              <a:buFontTx/>
              <a:buChar char="•"/>
            </a:pPr>
            <a:r>
              <a:rPr lang="en-US" sz="2200">
                <a:latin typeface="Palatino Linotype" pitchFamily="18" charset="0"/>
              </a:rPr>
              <a:t>   	Determine management responsibilities including the 	establishment of management areas or zones</a:t>
            </a:r>
          </a:p>
          <a:p>
            <a:pPr lvl="1">
              <a:spcBef>
                <a:spcPct val="50000"/>
              </a:spcBef>
              <a:buFontTx/>
              <a:buChar char="•"/>
            </a:pPr>
            <a:r>
              <a:rPr lang="en-US" sz="2200">
                <a:latin typeface="Palatino Linotype" pitchFamily="18" charset="0"/>
              </a:rPr>
              <a:t>   	Establish criteria for prioritization of invasive plant 	management activities</a:t>
            </a:r>
          </a:p>
          <a:p>
            <a:pPr lvl="1">
              <a:spcBef>
                <a:spcPct val="50000"/>
              </a:spcBef>
              <a:buFontTx/>
              <a:buChar char="•"/>
            </a:pPr>
            <a:r>
              <a:rPr lang="en-US" sz="2200">
                <a:latin typeface="Palatino Linotype" pitchFamily="18" charset="0"/>
              </a:rPr>
              <a:t>   	Identify control techniques and resources available to 	your CWMA</a:t>
            </a:r>
          </a:p>
          <a:p>
            <a:pPr>
              <a:spcBef>
                <a:spcPct val="50000"/>
              </a:spcBef>
            </a:pPr>
            <a:endParaRPr lang="en-US" sz="2200">
              <a:latin typeface="Palatino Linotype"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0"/>
            <a:ext cx="8229600" cy="1417638"/>
          </a:xfrm>
        </p:spPr>
        <p:txBody>
          <a:bodyPr/>
          <a:lstStyle/>
          <a:p>
            <a:pPr eaLnBrk="1" hangingPunct="1"/>
            <a:r>
              <a:rPr lang="en-US" b="1" smtClean="0">
                <a:solidFill>
                  <a:srgbClr val="0070C0"/>
                </a:solidFill>
              </a:rPr>
              <a:t>Organizing a CWMA</a:t>
            </a:r>
          </a:p>
        </p:txBody>
      </p:sp>
      <p:sp>
        <p:nvSpPr>
          <p:cNvPr id="46083" name="Rectangle 3"/>
          <p:cNvSpPr>
            <a:spLocks noGrp="1" noChangeArrowheads="1"/>
          </p:cNvSpPr>
          <p:nvPr>
            <p:ph idx="1"/>
          </p:nvPr>
        </p:nvSpPr>
        <p:spPr>
          <a:xfrm>
            <a:off x="381000" y="1371600"/>
            <a:ext cx="8305800" cy="685800"/>
          </a:xfrm>
        </p:spPr>
        <p:txBody>
          <a:bodyPr/>
          <a:lstStyle/>
          <a:p>
            <a:pPr marL="609600" indent="-609600" eaLnBrk="1" hangingPunct="1">
              <a:buFontTx/>
              <a:buNone/>
            </a:pPr>
            <a:r>
              <a:rPr lang="en-US" sz="2800" b="1" smtClean="0">
                <a:solidFill>
                  <a:srgbClr val="00B050"/>
                </a:solidFill>
              </a:rPr>
              <a:t>12.  Develop an annual operating plan</a:t>
            </a:r>
          </a:p>
          <a:p>
            <a:pPr marL="609600" indent="-609600" eaLnBrk="1" hangingPunct="1">
              <a:buFontTx/>
              <a:buNone/>
            </a:pPr>
            <a:endParaRPr lang="en-US" sz="2800" b="1" smtClean="0">
              <a:solidFill>
                <a:srgbClr val="00B050"/>
              </a:solidFill>
            </a:endParaRPr>
          </a:p>
          <a:p>
            <a:pPr marL="609600" indent="-609600" eaLnBrk="1" hangingPunct="1"/>
            <a:r>
              <a:rPr lang="en-US" sz="2400" b="1" smtClean="0">
                <a:solidFill>
                  <a:srgbClr val="000000"/>
                </a:solidFill>
              </a:rPr>
              <a:t>Annual projects</a:t>
            </a:r>
          </a:p>
          <a:p>
            <a:pPr marL="609600" indent="-609600" eaLnBrk="1" hangingPunct="1"/>
            <a:r>
              <a:rPr lang="en-US" sz="2400" b="1" smtClean="0">
                <a:solidFill>
                  <a:srgbClr val="000000"/>
                </a:solidFill>
              </a:rPr>
              <a:t>Expected in-kind contributions</a:t>
            </a:r>
          </a:p>
          <a:p>
            <a:pPr marL="609600" indent="-609600" eaLnBrk="1" hangingPunct="1"/>
            <a:r>
              <a:rPr lang="en-US" sz="2400" b="1" smtClean="0">
                <a:solidFill>
                  <a:srgbClr val="000000"/>
                </a:solidFill>
              </a:rPr>
              <a:t>Necessary funding</a:t>
            </a:r>
          </a:p>
          <a:p>
            <a:pPr marL="609600" indent="-609600" eaLnBrk="1" hangingPunct="1"/>
            <a:r>
              <a:rPr lang="en-US" sz="2400" b="1" smtClean="0">
                <a:solidFill>
                  <a:srgbClr val="000000"/>
                </a:solidFill>
              </a:rPr>
              <a:t>Personnel needed</a:t>
            </a:r>
          </a:p>
          <a:p>
            <a:pPr marL="609600" indent="-609600" eaLnBrk="1" hangingPunct="1">
              <a:lnSpc>
                <a:spcPct val="85000"/>
              </a:lnSpc>
            </a:pPr>
            <a:r>
              <a:rPr lang="en-US" sz="2400" b="1" smtClean="0">
                <a:solidFill>
                  <a:srgbClr val="000000"/>
                </a:solidFill>
              </a:rPr>
              <a:t>Serves as basis for outside </a:t>
            </a:r>
          </a:p>
          <a:p>
            <a:pPr marL="609600" indent="-609600" eaLnBrk="1" hangingPunct="1">
              <a:lnSpc>
                <a:spcPct val="85000"/>
              </a:lnSpc>
              <a:buFontTx/>
              <a:buNone/>
            </a:pPr>
            <a:r>
              <a:rPr lang="en-US" sz="2400" b="1" smtClean="0">
                <a:solidFill>
                  <a:srgbClr val="000000"/>
                </a:solidFill>
              </a:rPr>
              <a:t>	grant requests</a:t>
            </a:r>
          </a:p>
          <a:p>
            <a:pPr marL="609600" indent="-609600" eaLnBrk="1" hangingPunct="1">
              <a:lnSpc>
                <a:spcPct val="85000"/>
              </a:lnSpc>
              <a:buFontTx/>
              <a:buNone/>
            </a:pPr>
            <a:endParaRPr lang="en-US" sz="2400" b="1" smtClean="0">
              <a:solidFill>
                <a:srgbClr val="00B050"/>
              </a:solidFill>
            </a:endParaRPr>
          </a:p>
          <a:p>
            <a:pPr marL="609600" indent="-609600" eaLnBrk="1" hangingPunct="1">
              <a:buFontTx/>
              <a:buNone/>
            </a:pPr>
            <a:endParaRPr lang="en-US" sz="2400" b="1" smtClean="0">
              <a:solidFill>
                <a:srgbClr val="00B050"/>
              </a:solidFill>
            </a:endParaRPr>
          </a:p>
        </p:txBody>
      </p:sp>
      <p:sp>
        <p:nvSpPr>
          <p:cNvPr id="46084" name="Line 5"/>
          <p:cNvSpPr>
            <a:spLocks noChangeShapeType="1"/>
          </p:cNvSpPr>
          <p:nvPr/>
        </p:nvSpPr>
        <p:spPr bwMode="auto">
          <a:xfrm>
            <a:off x="533400" y="1143000"/>
            <a:ext cx="8610600" cy="0"/>
          </a:xfrm>
          <a:prstGeom prst="line">
            <a:avLst/>
          </a:prstGeom>
          <a:noFill/>
          <a:ln w="28575">
            <a:solidFill>
              <a:srgbClr val="0070C0"/>
            </a:solidFill>
            <a:round/>
            <a:headEnd/>
            <a:tailEnd/>
          </a:ln>
        </p:spPr>
        <p:txBody>
          <a:bodyPr/>
          <a:lstStyle/>
          <a:p>
            <a:endParaRPr lang="en-US"/>
          </a:p>
        </p:txBody>
      </p:sp>
      <p:sp>
        <p:nvSpPr>
          <p:cNvPr id="46085" name="Rectangle 6"/>
          <p:cNvSpPr>
            <a:spLocks noChangeArrowheads="1"/>
          </p:cNvSpPr>
          <p:nvPr/>
        </p:nvSpPr>
        <p:spPr bwMode="auto">
          <a:xfrm>
            <a:off x="5791200" y="2438400"/>
            <a:ext cx="3124200" cy="2362200"/>
          </a:xfrm>
          <a:prstGeom prst="rect">
            <a:avLst/>
          </a:prstGeom>
          <a:solidFill>
            <a:srgbClr val="FDFFB7"/>
          </a:solidFill>
          <a:ln w="28575" algn="ctr">
            <a:solidFill>
              <a:srgbClr val="0070C0"/>
            </a:solidFill>
            <a:miter lim="800000"/>
            <a:headEnd/>
            <a:tailEnd/>
          </a:ln>
        </p:spPr>
        <p:txBody>
          <a:bodyPr wrap="none" anchor="ctr"/>
          <a:lstStyle/>
          <a:p>
            <a:pPr algn="ctr"/>
            <a:endParaRPr lang="en-US" sz="2400" b="0"/>
          </a:p>
        </p:txBody>
      </p:sp>
      <p:sp>
        <p:nvSpPr>
          <p:cNvPr id="46086" name="Text Box 7"/>
          <p:cNvSpPr txBox="1">
            <a:spLocks noChangeArrowheads="1"/>
          </p:cNvSpPr>
          <p:nvPr/>
        </p:nvSpPr>
        <p:spPr bwMode="auto">
          <a:xfrm>
            <a:off x="5867400" y="2590800"/>
            <a:ext cx="2971800" cy="2516188"/>
          </a:xfrm>
          <a:prstGeom prst="rect">
            <a:avLst/>
          </a:prstGeom>
          <a:noFill/>
          <a:ln w="8001" algn="ctr">
            <a:noFill/>
            <a:miter lim="800000"/>
            <a:headEnd/>
            <a:tailEnd/>
          </a:ln>
        </p:spPr>
        <p:txBody>
          <a:bodyPr>
            <a:spAutoFit/>
          </a:bodyPr>
          <a:lstStyle/>
          <a:p>
            <a:pPr algn="ctr">
              <a:lnSpc>
                <a:spcPct val="115000"/>
              </a:lnSpc>
              <a:spcBef>
                <a:spcPct val="20000"/>
              </a:spcBef>
            </a:pPr>
            <a:r>
              <a:rPr lang="en-US" sz="2600">
                <a:solidFill>
                  <a:srgbClr val="00B050"/>
                </a:solidFill>
                <a:latin typeface="Palatino Linotype" pitchFamily="18" charset="0"/>
              </a:rPr>
              <a:t>Identifies annual priorities and associated work projects.</a:t>
            </a:r>
          </a:p>
          <a:p>
            <a:pPr algn="ctr">
              <a:spcBef>
                <a:spcPct val="50000"/>
              </a:spcBef>
            </a:pPr>
            <a:endParaRPr lang="en-US" sz="2600">
              <a:solidFill>
                <a:srgbClr val="2F5C2A"/>
              </a:solidFill>
              <a:latin typeface="Palatino Linotype"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0"/>
            <a:ext cx="8229600" cy="1143000"/>
          </a:xfrm>
        </p:spPr>
        <p:txBody>
          <a:bodyPr/>
          <a:lstStyle/>
          <a:p>
            <a:pPr eaLnBrk="1" hangingPunct="1"/>
            <a:r>
              <a:rPr lang="en-US" b="1" smtClean="0">
                <a:solidFill>
                  <a:srgbClr val="0070C0"/>
                </a:solidFill>
              </a:rPr>
              <a:t>Organizing a CWMA</a:t>
            </a:r>
          </a:p>
        </p:txBody>
      </p:sp>
      <p:sp>
        <p:nvSpPr>
          <p:cNvPr id="47107" name="Rectangle 3"/>
          <p:cNvSpPr>
            <a:spLocks noGrp="1" noChangeArrowheads="1"/>
          </p:cNvSpPr>
          <p:nvPr>
            <p:ph idx="1"/>
          </p:nvPr>
        </p:nvSpPr>
        <p:spPr>
          <a:xfrm>
            <a:off x="457200" y="1143000"/>
            <a:ext cx="8229600" cy="4983163"/>
          </a:xfrm>
        </p:spPr>
        <p:txBody>
          <a:bodyPr/>
          <a:lstStyle/>
          <a:p>
            <a:pPr lvl="1" eaLnBrk="1" hangingPunct="1">
              <a:buFontTx/>
              <a:buNone/>
            </a:pPr>
            <a:endParaRPr lang="en-US" smtClean="0"/>
          </a:p>
          <a:p>
            <a:pPr lvl="1" eaLnBrk="1" hangingPunct="1">
              <a:buFontTx/>
              <a:buNone/>
            </a:pPr>
            <a:endParaRPr lang="en-US" smtClean="0"/>
          </a:p>
        </p:txBody>
      </p:sp>
      <p:sp>
        <p:nvSpPr>
          <p:cNvPr id="47108" name="Line 4"/>
          <p:cNvSpPr>
            <a:spLocks noChangeShapeType="1"/>
          </p:cNvSpPr>
          <p:nvPr/>
        </p:nvSpPr>
        <p:spPr bwMode="auto">
          <a:xfrm>
            <a:off x="609600" y="990600"/>
            <a:ext cx="8534400" cy="0"/>
          </a:xfrm>
          <a:prstGeom prst="line">
            <a:avLst/>
          </a:prstGeom>
          <a:noFill/>
          <a:ln w="28575">
            <a:solidFill>
              <a:srgbClr val="0070C0"/>
            </a:solidFill>
            <a:round/>
            <a:headEnd/>
            <a:tailEnd/>
          </a:ln>
        </p:spPr>
        <p:txBody>
          <a:bodyPr/>
          <a:lstStyle/>
          <a:p>
            <a:endParaRPr lang="en-US"/>
          </a:p>
        </p:txBody>
      </p:sp>
      <p:sp>
        <p:nvSpPr>
          <p:cNvPr id="47109" name="Text Box 5"/>
          <p:cNvSpPr txBox="1">
            <a:spLocks noChangeArrowheads="1"/>
          </p:cNvSpPr>
          <p:nvPr/>
        </p:nvSpPr>
        <p:spPr bwMode="auto">
          <a:xfrm>
            <a:off x="304800" y="1219200"/>
            <a:ext cx="8229600" cy="996950"/>
          </a:xfrm>
          <a:prstGeom prst="rect">
            <a:avLst/>
          </a:prstGeom>
          <a:noFill/>
          <a:ln w="8001" algn="ctr">
            <a:noFill/>
            <a:miter lim="800000"/>
            <a:headEnd/>
            <a:tailEnd/>
          </a:ln>
        </p:spPr>
        <p:txBody>
          <a:bodyPr>
            <a:spAutoFit/>
          </a:bodyPr>
          <a:lstStyle/>
          <a:p>
            <a:pPr marL="342900" indent="-342900">
              <a:lnSpc>
                <a:spcPct val="60000"/>
              </a:lnSpc>
              <a:spcBef>
                <a:spcPct val="50000"/>
              </a:spcBef>
            </a:pPr>
            <a:r>
              <a:rPr lang="en-US" sz="2800">
                <a:solidFill>
                  <a:srgbClr val="00B050"/>
                </a:solidFill>
                <a:latin typeface="Palatino Linotype" pitchFamily="18" charset="0"/>
              </a:rPr>
              <a:t>  13.  Establish and utilize committees</a:t>
            </a:r>
          </a:p>
          <a:p>
            <a:pPr marL="342900" indent="-342900">
              <a:spcBef>
                <a:spcPct val="50000"/>
              </a:spcBef>
            </a:pPr>
            <a:endParaRPr lang="en-US" sz="2800">
              <a:latin typeface="Palatino Linotype" pitchFamily="18" charset="0"/>
            </a:endParaRPr>
          </a:p>
        </p:txBody>
      </p:sp>
      <p:sp>
        <p:nvSpPr>
          <p:cNvPr id="47110" name="Text Box 6"/>
          <p:cNvSpPr txBox="1">
            <a:spLocks noChangeArrowheads="1"/>
          </p:cNvSpPr>
          <p:nvPr/>
        </p:nvSpPr>
        <p:spPr bwMode="auto">
          <a:xfrm>
            <a:off x="533400" y="2362200"/>
            <a:ext cx="8229600" cy="3402013"/>
          </a:xfrm>
          <a:prstGeom prst="rect">
            <a:avLst/>
          </a:prstGeom>
          <a:noFill/>
          <a:ln w="8001" algn="ctr">
            <a:noFill/>
            <a:miter lim="800000"/>
            <a:headEnd/>
            <a:tailEnd/>
          </a:ln>
        </p:spPr>
        <p:txBody>
          <a:bodyPr>
            <a:spAutoFit/>
          </a:bodyPr>
          <a:lstStyle/>
          <a:p>
            <a:pPr lvl="1">
              <a:lnSpc>
                <a:spcPct val="85000"/>
              </a:lnSpc>
              <a:spcBef>
                <a:spcPct val="50000"/>
              </a:spcBef>
              <a:buFontTx/>
              <a:buChar char="•"/>
            </a:pPr>
            <a:r>
              <a:rPr lang="en-US" sz="2400">
                <a:latin typeface="Palatino Linotype" pitchFamily="18" charset="0"/>
              </a:rPr>
              <a:t>  Increase participation by partners and citizens</a:t>
            </a:r>
          </a:p>
          <a:p>
            <a:pPr lvl="1">
              <a:lnSpc>
                <a:spcPct val="85000"/>
              </a:lnSpc>
              <a:spcBef>
                <a:spcPct val="50000"/>
              </a:spcBef>
            </a:pPr>
            <a:r>
              <a:rPr lang="en-US" sz="2400">
                <a:latin typeface="Palatino Linotype" pitchFamily="18" charset="0"/>
              </a:rPr>
              <a:t>    that are not on the steering committee</a:t>
            </a:r>
          </a:p>
          <a:p>
            <a:pPr lvl="1">
              <a:lnSpc>
                <a:spcPct val="85000"/>
              </a:lnSpc>
              <a:spcBef>
                <a:spcPct val="50000"/>
              </a:spcBef>
              <a:buFontTx/>
              <a:buChar char="•"/>
            </a:pPr>
            <a:r>
              <a:rPr lang="en-US" sz="2400">
                <a:latin typeface="Palatino Linotype" pitchFamily="18" charset="0"/>
              </a:rPr>
              <a:t>  Broaden the base of ownership inside the </a:t>
            </a:r>
          </a:p>
          <a:p>
            <a:pPr lvl="1">
              <a:lnSpc>
                <a:spcPct val="85000"/>
              </a:lnSpc>
              <a:spcBef>
                <a:spcPct val="50000"/>
              </a:spcBef>
            </a:pPr>
            <a:r>
              <a:rPr lang="en-US" sz="2400">
                <a:latin typeface="Palatino Linotype" pitchFamily="18" charset="0"/>
              </a:rPr>
              <a:t>     community</a:t>
            </a:r>
          </a:p>
          <a:p>
            <a:pPr lvl="1">
              <a:lnSpc>
                <a:spcPct val="85000"/>
              </a:lnSpc>
              <a:spcBef>
                <a:spcPct val="50000"/>
              </a:spcBef>
              <a:buFontTx/>
              <a:buChar char="•"/>
            </a:pPr>
            <a:r>
              <a:rPr lang="en-US" sz="2400">
                <a:latin typeface="Palatino Linotype" pitchFamily="18" charset="0"/>
              </a:rPr>
              <a:t>  Perform tasks that will give more time for the </a:t>
            </a:r>
          </a:p>
          <a:p>
            <a:pPr lvl="1">
              <a:lnSpc>
                <a:spcPct val="85000"/>
              </a:lnSpc>
              <a:spcBef>
                <a:spcPct val="50000"/>
              </a:spcBef>
            </a:pPr>
            <a:r>
              <a:rPr lang="en-US" sz="2400">
                <a:latin typeface="Palatino Linotype" pitchFamily="18" charset="0"/>
              </a:rPr>
              <a:t>    steering committee to devote toward coordination </a:t>
            </a:r>
          </a:p>
          <a:p>
            <a:pPr lvl="1">
              <a:lnSpc>
                <a:spcPct val="85000"/>
              </a:lnSpc>
              <a:spcBef>
                <a:spcPct val="50000"/>
              </a:spcBef>
            </a:pPr>
            <a:r>
              <a:rPr lang="en-US" sz="2400">
                <a:latin typeface="Palatino Linotype" pitchFamily="18" charset="0"/>
              </a:rPr>
              <a:t>    and administrative duties.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b="1" smtClean="0">
                <a:solidFill>
                  <a:srgbClr val="0070C0"/>
                </a:solidFill>
              </a:rPr>
              <a:t>Organizing a CWMA</a:t>
            </a:r>
          </a:p>
        </p:txBody>
      </p:sp>
      <p:sp>
        <p:nvSpPr>
          <p:cNvPr id="48131" name="Rectangle 3"/>
          <p:cNvSpPr>
            <a:spLocks noGrp="1" noChangeArrowheads="1"/>
          </p:cNvSpPr>
          <p:nvPr>
            <p:ph idx="1"/>
          </p:nvPr>
        </p:nvSpPr>
        <p:spPr>
          <a:xfrm>
            <a:off x="457200" y="1524000"/>
            <a:ext cx="7315200" cy="4602163"/>
          </a:xfrm>
        </p:spPr>
        <p:txBody>
          <a:bodyPr/>
          <a:lstStyle/>
          <a:p>
            <a:pPr eaLnBrk="1" hangingPunct="1">
              <a:lnSpc>
                <a:spcPct val="90000"/>
              </a:lnSpc>
              <a:buFontTx/>
              <a:buNone/>
            </a:pPr>
            <a:r>
              <a:rPr lang="en-US" sz="2800" smtClean="0">
                <a:solidFill>
                  <a:srgbClr val="00B050"/>
                </a:solidFill>
              </a:rPr>
              <a:t> </a:t>
            </a:r>
            <a:r>
              <a:rPr lang="en-US" sz="2800" b="1" smtClean="0">
                <a:solidFill>
                  <a:srgbClr val="00B050"/>
                </a:solidFill>
              </a:rPr>
              <a:t>13.	Establish and utilize committees (continued)</a:t>
            </a:r>
          </a:p>
          <a:p>
            <a:pPr eaLnBrk="1" hangingPunct="1">
              <a:lnSpc>
                <a:spcPct val="60000"/>
              </a:lnSpc>
              <a:buFontTx/>
              <a:buNone/>
            </a:pPr>
            <a:r>
              <a:rPr lang="en-US" sz="2800" smtClean="0"/>
              <a:t> </a:t>
            </a:r>
          </a:p>
          <a:p>
            <a:pPr eaLnBrk="1" hangingPunct="1">
              <a:lnSpc>
                <a:spcPct val="60000"/>
              </a:lnSpc>
              <a:buFontTx/>
              <a:buNone/>
            </a:pPr>
            <a:r>
              <a:rPr lang="en-US" sz="2400" b="1" smtClean="0"/>
              <a:t>Standing committees</a:t>
            </a:r>
            <a:r>
              <a:rPr lang="en-US" sz="2000" b="1" smtClean="0"/>
              <a:t>:</a:t>
            </a:r>
          </a:p>
          <a:p>
            <a:pPr eaLnBrk="1" hangingPunct="1">
              <a:lnSpc>
                <a:spcPct val="60000"/>
              </a:lnSpc>
              <a:buFontTx/>
              <a:buNone/>
            </a:pPr>
            <a:r>
              <a:rPr lang="en-US" sz="2400" smtClean="0"/>
              <a:t>- Long term</a:t>
            </a:r>
          </a:p>
          <a:p>
            <a:pPr eaLnBrk="1" hangingPunct="1">
              <a:lnSpc>
                <a:spcPct val="60000"/>
              </a:lnSpc>
              <a:buFontTx/>
              <a:buNone/>
            </a:pPr>
            <a:r>
              <a:rPr lang="en-US" sz="2400" smtClean="0"/>
              <a:t>- Work on issues like education, </a:t>
            </a:r>
          </a:p>
          <a:p>
            <a:pPr eaLnBrk="1" hangingPunct="1">
              <a:lnSpc>
                <a:spcPct val="60000"/>
              </a:lnSpc>
              <a:buFontTx/>
              <a:buNone/>
            </a:pPr>
            <a:r>
              <a:rPr lang="en-US" sz="2400" smtClean="0"/>
              <a:t>   control, monitoring, etc.</a:t>
            </a:r>
          </a:p>
          <a:p>
            <a:pPr eaLnBrk="1" hangingPunct="1">
              <a:lnSpc>
                <a:spcPct val="60000"/>
              </a:lnSpc>
              <a:buFontTx/>
              <a:buNone/>
            </a:pPr>
            <a:endParaRPr lang="en-US" sz="2400" b="1" i="1" smtClean="0"/>
          </a:p>
          <a:p>
            <a:pPr eaLnBrk="1" hangingPunct="1">
              <a:lnSpc>
                <a:spcPct val="60000"/>
              </a:lnSpc>
              <a:buFontTx/>
              <a:buNone/>
            </a:pPr>
            <a:r>
              <a:rPr lang="en-US" sz="2400" b="1" i="1" smtClean="0"/>
              <a:t>Ad hoc</a:t>
            </a:r>
            <a:r>
              <a:rPr lang="en-US" sz="2400" b="1" smtClean="0"/>
              <a:t> committees</a:t>
            </a:r>
            <a:r>
              <a:rPr lang="en-US" sz="2000" b="1" smtClean="0"/>
              <a:t>:</a:t>
            </a:r>
          </a:p>
          <a:p>
            <a:pPr eaLnBrk="1" hangingPunct="1">
              <a:lnSpc>
                <a:spcPct val="60000"/>
              </a:lnSpc>
              <a:buFontTx/>
              <a:buNone/>
            </a:pPr>
            <a:r>
              <a:rPr lang="en-US" sz="2400" smtClean="0"/>
              <a:t>- Temporary</a:t>
            </a:r>
          </a:p>
          <a:p>
            <a:pPr eaLnBrk="1" hangingPunct="1">
              <a:lnSpc>
                <a:spcPct val="60000"/>
              </a:lnSpc>
              <a:buFontTx/>
              <a:buNone/>
            </a:pPr>
            <a:r>
              <a:rPr lang="en-US" sz="2400" smtClean="0"/>
              <a:t>- Focus on specific project</a:t>
            </a:r>
            <a:r>
              <a:rPr lang="en-US" sz="2400" b="1" smtClean="0"/>
              <a:t>s</a:t>
            </a:r>
            <a:r>
              <a:rPr lang="en-US" sz="2400" b="1" smtClean="0">
                <a:solidFill>
                  <a:srgbClr val="7E3240"/>
                </a:solidFill>
              </a:rPr>
              <a:t> </a:t>
            </a:r>
          </a:p>
          <a:p>
            <a:pPr lvl="3" eaLnBrk="1" hangingPunct="1">
              <a:lnSpc>
                <a:spcPct val="60000"/>
              </a:lnSpc>
              <a:buFontTx/>
              <a:buNone/>
            </a:pPr>
            <a:r>
              <a:rPr lang="en-US" sz="2400" b="1" smtClean="0">
                <a:solidFill>
                  <a:srgbClr val="7E3240"/>
                </a:solidFill>
              </a:rPr>
              <a:t>	</a:t>
            </a:r>
          </a:p>
          <a:p>
            <a:pPr eaLnBrk="1" hangingPunct="1">
              <a:lnSpc>
                <a:spcPct val="90000"/>
              </a:lnSpc>
              <a:buFontTx/>
              <a:buNone/>
            </a:pPr>
            <a:endParaRPr lang="en-US" sz="2400" b="1" i="1" smtClean="0">
              <a:solidFill>
                <a:srgbClr val="7E3240"/>
              </a:solidFill>
            </a:endParaRPr>
          </a:p>
          <a:p>
            <a:pPr lvl="2" eaLnBrk="1" hangingPunct="1">
              <a:lnSpc>
                <a:spcPct val="90000"/>
              </a:lnSpc>
              <a:buFontTx/>
              <a:buNone/>
            </a:pPr>
            <a:endParaRPr lang="en-US" sz="1600" b="1" smtClean="0">
              <a:solidFill>
                <a:srgbClr val="7E3240"/>
              </a:solidFill>
            </a:endParaRPr>
          </a:p>
          <a:p>
            <a:pPr eaLnBrk="1" hangingPunct="1">
              <a:lnSpc>
                <a:spcPct val="90000"/>
              </a:lnSpc>
            </a:pPr>
            <a:endParaRPr lang="en-US" sz="2400" smtClean="0"/>
          </a:p>
        </p:txBody>
      </p:sp>
      <p:sp>
        <p:nvSpPr>
          <p:cNvPr id="48132" name="Line 4"/>
          <p:cNvSpPr>
            <a:spLocks noChangeShapeType="1"/>
          </p:cNvSpPr>
          <p:nvPr/>
        </p:nvSpPr>
        <p:spPr bwMode="auto">
          <a:xfrm>
            <a:off x="609600" y="1295400"/>
            <a:ext cx="8534400" cy="0"/>
          </a:xfrm>
          <a:prstGeom prst="line">
            <a:avLst/>
          </a:prstGeom>
          <a:noFill/>
          <a:ln w="28575">
            <a:solidFill>
              <a:srgbClr val="0070C0"/>
            </a:solidFill>
            <a:round/>
            <a:headEnd/>
            <a:tailEnd/>
          </a:ln>
        </p:spPr>
        <p:txBody>
          <a:bodyPr/>
          <a:lstStyle/>
          <a:p>
            <a:endParaRPr lang="en-US"/>
          </a:p>
        </p:txBody>
      </p:sp>
      <p:pic>
        <p:nvPicPr>
          <p:cNvPr id="48133" name="Picture 7" descr="IMG_0256.JPG"/>
          <p:cNvPicPr>
            <a:picLocks noChangeAspect="1"/>
          </p:cNvPicPr>
          <p:nvPr/>
        </p:nvPicPr>
        <p:blipFill>
          <a:blip r:embed="rId3" cstate="email"/>
          <a:srcRect/>
          <a:stretch>
            <a:fillRect/>
          </a:stretch>
        </p:blipFill>
        <p:spPr bwMode="auto">
          <a:xfrm>
            <a:off x="5029200" y="2209800"/>
            <a:ext cx="3937000" cy="2952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b="1" smtClean="0">
                <a:solidFill>
                  <a:srgbClr val="0070C0"/>
                </a:solidFill>
              </a:rPr>
              <a:t>Organizing a CWMA</a:t>
            </a:r>
          </a:p>
        </p:txBody>
      </p:sp>
      <p:sp>
        <p:nvSpPr>
          <p:cNvPr id="49155" name="Rectangle 3"/>
          <p:cNvSpPr>
            <a:spLocks noGrp="1" noChangeArrowheads="1"/>
          </p:cNvSpPr>
          <p:nvPr>
            <p:ph idx="1"/>
          </p:nvPr>
        </p:nvSpPr>
        <p:spPr>
          <a:xfrm>
            <a:off x="457200" y="1447800"/>
            <a:ext cx="8458200" cy="4678363"/>
          </a:xfrm>
        </p:spPr>
        <p:txBody>
          <a:bodyPr/>
          <a:lstStyle/>
          <a:p>
            <a:pPr marL="609600" indent="-609600" eaLnBrk="1" hangingPunct="1">
              <a:lnSpc>
                <a:spcPct val="75000"/>
              </a:lnSpc>
              <a:buFontTx/>
              <a:buNone/>
            </a:pPr>
            <a:r>
              <a:rPr lang="en-US" sz="2800" b="1" smtClean="0">
                <a:solidFill>
                  <a:srgbClr val="00B050"/>
                </a:solidFill>
              </a:rPr>
              <a:t>14.  Consider hiring a CWMA Coordinator.</a:t>
            </a:r>
          </a:p>
          <a:p>
            <a:pPr marL="609600" indent="-609600" eaLnBrk="1" hangingPunct="1">
              <a:lnSpc>
                <a:spcPct val="75000"/>
              </a:lnSpc>
              <a:buFontTx/>
              <a:buNone/>
            </a:pPr>
            <a:endParaRPr lang="en-US" sz="2800" b="1" smtClean="0">
              <a:solidFill>
                <a:srgbClr val="7E3240"/>
              </a:solidFill>
            </a:endParaRPr>
          </a:p>
          <a:p>
            <a:pPr marL="609600" indent="-609600" eaLnBrk="1" hangingPunct="1">
              <a:lnSpc>
                <a:spcPct val="80000"/>
              </a:lnSpc>
              <a:buFontTx/>
              <a:buNone/>
            </a:pPr>
            <a:endParaRPr lang="en-US" sz="2200" b="1" smtClean="0"/>
          </a:p>
        </p:txBody>
      </p:sp>
      <p:sp>
        <p:nvSpPr>
          <p:cNvPr id="49156" name="Line 4"/>
          <p:cNvSpPr>
            <a:spLocks noChangeShapeType="1"/>
          </p:cNvSpPr>
          <p:nvPr/>
        </p:nvSpPr>
        <p:spPr bwMode="auto">
          <a:xfrm>
            <a:off x="533400" y="1295400"/>
            <a:ext cx="8610600" cy="0"/>
          </a:xfrm>
          <a:prstGeom prst="line">
            <a:avLst/>
          </a:prstGeom>
          <a:noFill/>
          <a:ln w="28575">
            <a:solidFill>
              <a:srgbClr val="0070C0"/>
            </a:solidFill>
            <a:round/>
            <a:headEnd/>
            <a:tailEnd/>
          </a:ln>
        </p:spPr>
        <p:txBody>
          <a:bodyPr/>
          <a:lstStyle/>
          <a:p>
            <a:endParaRPr lang="en-US"/>
          </a:p>
        </p:txBody>
      </p:sp>
      <p:pic>
        <p:nvPicPr>
          <p:cNvPr id="49157" name="Picture 6" descr="Jody Shimp &amp; Chris Evers R2RCWMA.jpg"/>
          <p:cNvPicPr>
            <a:picLocks noChangeAspect="1"/>
          </p:cNvPicPr>
          <p:nvPr/>
        </p:nvPicPr>
        <p:blipFill>
          <a:blip r:embed="rId3" cstate="email"/>
          <a:srcRect/>
          <a:stretch>
            <a:fillRect/>
          </a:stretch>
        </p:blipFill>
        <p:spPr bwMode="auto">
          <a:xfrm>
            <a:off x="2743200" y="2057400"/>
            <a:ext cx="2952750" cy="393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b="1" smtClean="0">
                <a:solidFill>
                  <a:srgbClr val="0070C0"/>
                </a:solidFill>
              </a:rPr>
              <a:t>Organizing a CWMA</a:t>
            </a:r>
          </a:p>
        </p:txBody>
      </p:sp>
      <p:sp>
        <p:nvSpPr>
          <p:cNvPr id="50179" name="Rectangle 3"/>
          <p:cNvSpPr>
            <a:spLocks noGrp="1" noChangeArrowheads="1"/>
          </p:cNvSpPr>
          <p:nvPr>
            <p:ph idx="1"/>
          </p:nvPr>
        </p:nvSpPr>
        <p:spPr>
          <a:xfrm>
            <a:off x="304800" y="1447800"/>
            <a:ext cx="4343400" cy="4678363"/>
          </a:xfrm>
        </p:spPr>
        <p:txBody>
          <a:bodyPr/>
          <a:lstStyle/>
          <a:p>
            <a:pPr marL="609600" indent="-609600" eaLnBrk="1" hangingPunct="1">
              <a:lnSpc>
                <a:spcPct val="75000"/>
              </a:lnSpc>
              <a:buFontTx/>
              <a:buNone/>
            </a:pPr>
            <a:r>
              <a:rPr lang="en-US" sz="2800" b="1" smtClean="0">
                <a:solidFill>
                  <a:srgbClr val="00B050"/>
                </a:solidFill>
              </a:rPr>
              <a:t>15.  Implement plans</a:t>
            </a:r>
          </a:p>
          <a:p>
            <a:pPr marL="609600" indent="-609600" eaLnBrk="1" hangingPunct="1">
              <a:lnSpc>
                <a:spcPct val="75000"/>
              </a:lnSpc>
              <a:buFontTx/>
              <a:buNone/>
            </a:pPr>
            <a:endParaRPr lang="en-US" sz="2800" b="1" smtClean="0">
              <a:solidFill>
                <a:srgbClr val="00B050"/>
              </a:solidFill>
            </a:endParaRPr>
          </a:p>
          <a:p>
            <a:pPr marL="609600" indent="-609600" eaLnBrk="1" hangingPunct="1">
              <a:lnSpc>
                <a:spcPct val="75000"/>
              </a:lnSpc>
              <a:buFontTx/>
              <a:buNone/>
            </a:pPr>
            <a:r>
              <a:rPr lang="en-US" sz="2400" b="1" u="sng" smtClean="0">
                <a:solidFill>
                  <a:srgbClr val="00B050"/>
                </a:solidFill>
              </a:rPr>
              <a:t>Education</a:t>
            </a:r>
          </a:p>
          <a:p>
            <a:pPr marL="609600" indent="-609600" eaLnBrk="1" hangingPunct="1">
              <a:lnSpc>
                <a:spcPct val="75000"/>
              </a:lnSpc>
              <a:buFontTx/>
              <a:buNone/>
            </a:pPr>
            <a:endParaRPr lang="en-US" sz="2400" b="1" u="sng" smtClean="0">
              <a:solidFill>
                <a:srgbClr val="7E3240"/>
              </a:solidFill>
            </a:endParaRPr>
          </a:p>
          <a:p>
            <a:pPr marL="609600" indent="-609600" eaLnBrk="1" hangingPunct="1">
              <a:lnSpc>
                <a:spcPct val="80000"/>
              </a:lnSpc>
              <a:buFontTx/>
              <a:buNone/>
            </a:pPr>
            <a:r>
              <a:rPr lang="en-US" sz="2400" b="1" smtClean="0"/>
              <a:t>Support and promote</a:t>
            </a:r>
          </a:p>
          <a:p>
            <a:pPr marL="609600" indent="-609600" eaLnBrk="1" hangingPunct="1">
              <a:lnSpc>
                <a:spcPct val="80000"/>
              </a:lnSpc>
              <a:buFontTx/>
              <a:buNone/>
            </a:pPr>
            <a:r>
              <a:rPr lang="en-US" sz="2400" b="1" smtClean="0"/>
              <a:t>Invasive Species Awareness</a:t>
            </a:r>
          </a:p>
          <a:p>
            <a:pPr marL="609600" indent="-609600" eaLnBrk="1" hangingPunct="1">
              <a:lnSpc>
                <a:spcPct val="80000"/>
              </a:lnSpc>
              <a:buFontTx/>
              <a:buNone/>
            </a:pPr>
            <a:r>
              <a:rPr lang="en-US" sz="2400" b="1" smtClean="0"/>
              <a:t>events at the federal, state,</a:t>
            </a:r>
          </a:p>
          <a:p>
            <a:pPr marL="609600" indent="-609600" eaLnBrk="1" hangingPunct="1">
              <a:lnSpc>
                <a:spcPct val="80000"/>
              </a:lnSpc>
              <a:buFontTx/>
              <a:buNone/>
            </a:pPr>
            <a:r>
              <a:rPr lang="en-US" sz="2400" b="1" smtClean="0"/>
              <a:t>and local levels</a:t>
            </a:r>
            <a:endParaRPr lang="en-US" sz="2000" b="1" smtClean="0"/>
          </a:p>
          <a:p>
            <a:pPr marL="609600" indent="-609600" eaLnBrk="1" hangingPunct="1">
              <a:lnSpc>
                <a:spcPct val="75000"/>
              </a:lnSpc>
              <a:buFontTx/>
              <a:buNone/>
            </a:pPr>
            <a:endParaRPr lang="en-US" sz="2000" b="1" smtClean="0"/>
          </a:p>
          <a:p>
            <a:pPr marL="609600" indent="-609600" eaLnBrk="1" hangingPunct="1">
              <a:lnSpc>
                <a:spcPct val="80000"/>
              </a:lnSpc>
              <a:buFontTx/>
              <a:buNone/>
            </a:pPr>
            <a:endParaRPr lang="en-US" sz="2200" b="1" smtClean="0"/>
          </a:p>
        </p:txBody>
      </p:sp>
      <p:sp>
        <p:nvSpPr>
          <p:cNvPr id="50180" name="Line 4"/>
          <p:cNvSpPr>
            <a:spLocks noChangeShapeType="1"/>
          </p:cNvSpPr>
          <p:nvPr/>
        </p:nvSpPr>
        <p:spPr bwMode="auto">
          <a:xfrm>
            <a:off x="533400" y="1295400"/>
            <a:ext cx="8610600" cy="0"/>
          </a:xfrm>
          <a:prstGeom prst="line">
            <a:avLst/>
          </a:prstGeom>
          <a:noFill/>
          <a:ln w="28575">
            <a:solidFill>
              <a:srgbClr val="0070C0"/>
            </a:solidFill>
            <a:round/>
            <a:headEnd/>
            <a:tailEnd/>
          </a:ln>
        </p:spPr>
        <p:txBody>
          <a:bodyPr/>
          <a:lstStyle/>
          <a:p>
            <a:endParaRPr lang="en-US"/>
          </a:p>
        </p:txBody>
      </p:sp>
      <p:pic>
        <p:nvPicPr>
          <p:cNvPr id="50181" name="Picture 4" descr="Invasive Species Week VA.jpg"/>
          <p:cNvPicPr>
            <a:picLocks noChangeAspect="1"/>
          </p:cNvPicPr>
          <p:nvPr/>
        </p:nvPicPr>
        <p:blipFill>
          <a:blip r:embed="rId3" cstate="email"/>
          <a:srcRect/>
          <a:stretch>
            <a:fillRect/>
          </a:stretch>
        </p:blipFill>
        <p:spPr bwMode="auto">
          <a:xfrm>
            <a:off x="4495800" y="2057400"/>
            <a:ext cx="4648200" cy="3943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b="1" smtClean="0">
                <a:solidFill>
                  <a:srgbClr val="0070C0"/>
                </a:solidFill>
              </a:rPr>
              <a:t>Organizing a CWMA</a:t>
            </a:r>
          </a:p>
        </p:txBody>
      </p:sp>
      <p:sp>
        <p:nvSpPr>
          <p:cNvPr id="51203" name="Rectangle 3"/>
          <p:cNvSpPr>
            <a:spLocks noGrp="1" noChangeArrowheads="1"/>
          </p:cNvSpPr>
          <p:nvPr>
            <p:ph idx="1"/>
          </p:nvPr>
        </p:nvSpPr>
        <p:spPr>
          <a:xfrm>
            <a:off x="457200" y="1600200"/>
            <a:ext cx="8153400" cy="4525963"/>
          </a:xfrm>
        </p:spPr>
        <p:txBody>
          <a:bodyPr/>
          <a:lstStyle/>
          <a:p>
            <a:pPr eaLnBrk="1" hangingPunct="1">
              <a:lnSpc>
                <a:spcPct val="115000"/>
              </a:lnSpc>
              <a:buFontTx/>
              <a:buNone/>
            </a:pPr>
            <a:r>
              <a:rPr lang="en-US" sz="2800" b="1" smtClean="0">
                <a:solidFill>
                  <a:srgbClr val="00B050"/>
                </a:solidFill>
              </a:rPr>
              <a:t>Examples of Education Projects:</a:t>
            </a:r>
          </a:p>
          <a:p>
            <a:pPr eaLnBrk="1" hangingPunct="1"/>
            <a:r>
              <a:rPr lang="en-US" sz="2400" b="1" smtClean="0"/>
              <a:t>Teach a weed identification class for land owners and land managers</a:t>
            </a:r>
          </a:p>
          <a:p>
            <a:pPr eaLnBrk="1" hangingPunct="1"/>
            <a:r>
              <a:rPr lang="en-US" sz="2400" b="1" smtClean="0"/>
              <a:t>Develop educational materials on invasive species</a:t>
            </a:r>
          </a:p>
          <a:p>
            <a:pPr eaLnBrk="1" hangingPunct="1"/>
            <a:r>
              <a:rPr lang="en-US" sz="2400" b="1" smtClean="0"/>
              <a:t>Create posters or calendars</a:t>
            </a:r>
          </a:p>
        </p:txBody>
      </p:sp>
      <p:sp>
        <p:nvSpPr>
          <p:cNvPr id="51204" name="Line 4"/>
          <p:cNvSpPr>
            <a:spLocks noChangeShapeType="1"/>
          </p:cNvSpPr>
          <p:nvPr/>
        </p:nvSpPr>
        <p:spPr bwMode="auto">
          <a:xfrm>
            <a:off x="533400" y="1295400"/>
            <a:ext cx="8610600" cy="0"/>
          </a:xfrm>
          <a:prstGeom prst="line">
            <a:avLst/>
          </a:prstGeom>
          <a:noFill/>
          <a:ln w="28575">
            <a:solidFill>
              <a:srgbClr val="0070C0"/>
            </a:solidFill>
            <a:round/>
            <a:headEnd/>
            <a:tailEnd/>
          </a:ln>
        </p:spPr>
        <p:txBody>
          <a:bodyPr/>
          <a:lstStyle/>
          <a:p>
            <a:endParaRPr lang="en-US"/>
          </a:p>
        </p:txBody>
      </p:sp>
      <p:sp>
        <p:nvSpPr>
          <p:cNvPr id="51205" name="Rectangle 6"/>
          <p:cNvSpPr>
            <a:spLocks noChangeArrowheads="1"/>
          </p:cNvSpPr>
          <p:nvPr/>
        </p:nvSpPr>
        <p:spPr bwMode="auto">
          <a:xfrm>
            <a:off x="5867400" y="5105400"/>
            <a:ext cx="2743200" cy="762000"/>
          </a:xfrm>
          <a:prstGeom prst="rect">
            <a:avLst/>
          </a:prstGeom>
          <a:noFill/>
          <a:ln w="8001" algn="ctr">
            <a:noFill/>
            <a:miter lim="800000"/>
            <a:headEnd/>
            <a:tailEnd/>
          </a:ln>
        </p:spPr>
        <p:txBody>
          <a:bodyPr wrap="none" anchor="ctr"/>
          <a:lstStyle/>
          <a:p>
            <a:endParaRPr lang="en-US"/>
          </a:p>
        </p:txBody>
      </p:sp>
      <p:sp>
        <p:nvSpPr>
          <p:cNvPr id="51206" name="Text Box 8"/>
          <p:cNvSpPr txBox="1">
            <a:spLocks noChangeArrowheads="1"/>
          </p:cNvSpPr>
          <p:nvPr/>
        </p:nvSpPr>
        <p:spPr bwMode="auto">
          <a:xfrm>
            <a:off x="5715000" y="5181600"/>
            <a:ext cx="3200400" cy="244475"/>
          </a:xfrm>
          <a:prstGeom prst="rect">
            <a:avLst/>
          </a:prstGeom>
          <a:noFill/>
          <a:ln w="8001" algn="ctr">
            <a:noFill/>
            <a:miter lim="800000"/>
            <a:headEnd/>
            <a:tailEnd/>
          </a:ln>
        </p:spPr>
        <p:txBody>
          <a:bodyPr>
            <a:spAutoFit/>
          </a:bodyPr>
          <a:lstStyle/>
          <a:p>
            <a:pPr>
              <a:spcBef>
                <a:spcPct val="50000"/>
              </a:spcBef>
            </a:pPr>
            <a:endParaRPr lang="en-US" sz="1000" b="0"/>
          </a:p>
        </p:txBody>
      </p:sp>
      <p:pic>
        <p:nvPicPr>
          <p:cNvPr id="51207" name="Picture 9" descr="NCWMA 6.jpg"/>
          <p:cNvPicPr>
            <a:picLocks noChangeAspect="1"/>
          </p:cNvPicPr>
          <p:nvPr/>
        </p:nvPicPr>
        <p:blipFill>
          <a:blip r:embed="rId3" cstate="email"/>
          <a:srcRect/>
          <a:stretch>
            <a:fillRect/>
          </a:stretch>
        </p:blipFill>
        <p:spPr bwMode="auto">
          <a:xfrm>
            <a:off x="762000" y="3935413"/>
            <a:ext cx="3505200" cy="2711450"/>
          </a:xfrm>
          <a:prstGeom prst="rect">
            <a:avLst/>
          </a:prstGeom>
          <a:noFill/>
          <a:ln w="9525">
            <a:noFill/>
            <a:miter lim="800000"/>
            <a:headEnd/>
            <a:tailEnd/>
          </a:ln>
        </p:spPr>
      </p:pic>
      <p:pic>
        <p:nvPicPr>
          <p:cNvPr id="51208" name="Picture 10" descr="003.JPG"/>
          <p:cNvPicPr>
            <a:picLocks noChangeAspect="1"/>
          </p:cNvPicPr>
          <p:nvPr/>
        </p:nvPicPr>
        <p:blipFill>
          <a:blip r:embed="rId4" cstate="email"/>
          <a:srcRect/>
          <a:stretch>
            <a:fillRect/>
          </a:stretch>
        </p:blipFill>
        <p:spPr bwMode="auto">
          <a:xfrm>
            <a:off x="4876800" y="3657600"/>
            <a:ext cx="3911600" cy="2933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381000" y="457200"/>
            <a:ext cx="7772400" cy="1470025"/>
          </a:xfrm>
        </p:spPr>
        <p:txBody>
          <a:bodyPr/>
          <a:lstStyle/>
          <a:p>
            <a:pPr eaLnBrk="1" hangingPunct="1"/>
            <a:r>
              <a:rPr lang="en-US" b="1" smtClean="0">
                <a:solidFill>
                  <a:srgbClr val="0070C0"/>
                </a:solidFill>
              </a:rPr>
              <a:t>What is a CWMA?</a:t>
            </a:r>
          </a:p>
        </p:txBody>
      </p:sp>
      <p:sp>
        <p:nvSpPr>
          <p:cNvPr id="6147" name="Text Box 4"/>
          <p:cNvSpPr>
            <a:spLocks noGrp="1" noChangeArrowheads="1"/>
          </p:cNvSpPr>
          <p:nvPr>
            <p:ph type="subTitle" idx="1"/>
          </p:nvPr>
        </p:nvSpPr>
        <p:spPr>
          <a:xfrm>
            <a:off x="609600" y="2133600"/>
            <a:ext cx="8077200" cy="3505200"/>
          </a:xfrm>
        </p:spPr>
        <p:txBody>
          <a:bodyPr/>
          <a:lstStyle/>
          <a:p>
            <a:pPr algn="l" eaLnBrk="1" hangingPunct="1"/>
            <a:r>
              <a:rPr lang="en-US" sz="3600" b="1" smtClean="0">
                <a:solidFill>
                  <a:srgbClr val="339933"/>
                </a:solidFill>
              </a:rPr>
              <a:t>Cooperative Weed Management Areas (CWMAs) are local organizations that facilitate collaboration across jurisdictional boundaries for more effective invasive plant management.</a:t>
            </a:r>
          </a:p>
        </p:txBody>
      </p:sp>
      <p:sp>
        <p:nvSpPr>
          <p:cNvPr id="6148" name="Line 5"/>
          <p:cNvSpPr>
            <a:spLocks noChangeShapeType="1"/>
          </p:cNvSpPr>
          <p:nvPr/>
        </p:nvSpPr>
        <p:spPr bwMode="auto">
          <a:xfrm>
            <a:off x="457200" y="1524000"/>
            <a:ext cx="8686800" cy="0"/>
          </a:xfrm>
          <a:prstGeom prst="line">
            <a:avLst/>
          </a:prstGeom>
          <a:noFill/>
          <a:ln w="28575">
            <a:solidFill>
              <a:srgbClr val="0070C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b="1" smtClean="0">
                <a:solidFill>
                  <a:srgbClr val="0070C0"/>
                </a:solidFill>
              </a:rPr>
              <a:t>Organizing a CWMA</a:t>
            </a:r>
          </a:p>
        </p:txBody>
      </p:sp>
      <p:sp>
        <p:nvSpPr>
          <p:cNvPr id="52227" name="Rectangle 3"/>
          <p:cNvSpPr>
            <a:spLocks noGrp="1" noChangeArrowheads="1"/>
          </p:cNvSpPr>
          <p:nvPr>
            <p:ph idx="1"/>
          </p:nvPr>
        </p:nvSpPr>
        <p:spPr>
          <a:xfrm>
            <a:off x="457200" y="1371600"/>
            <a:ext cx="6096000" cy="5105400"/>
          </a:xfrm>
        </p:spPr>
        <p:txBody>
          <a:bodyPr/>
          <a:lstStyle/>
          <a:p>
            <a:pPr eaLnBrk="1" hangingPunct="1">
              <a:buFontTx/>
              <a:buNone/>
            </a:pPr>
            <a:r>
              <a:rPr lang="en-US" sz="2800" b="1" smtClean="0">
                <a:solidFill>
                  <a:srgbClr val="00B050"/>
                </a:solidFill>
              </a:rPr>
              <a:t>15.  Implement plans (continued)</a:t>
            </a:r>
          </a:p>
          <a:p>
            <a:pPr eaLnBrk="1" hangingPunct="1">
              <a:buFontTx/>
              <a:buNone/>
            </a:pPr>
            <a:endParaRPr lang="en-US" sz="2600" b="1" u="sng" smtClean="0">
              <a:solidFill>
                <a:srgbClr val="00B050"/>
              </a:solidFill>
            </a:endParaRPr>
          </a:p>
          <a:p>
            <a:pPr eaLnBrk="1" hangingPunct="1">
              <a:buFontTx/>
              <a:buNone/>
            </a:pPr>
            <a:r>
              <a:rPr lang="en-US" sz="2600" b="1" u="sng" smtClean="0">
                <a:solidFill>
                  <a:srgbClr val="00B050"/>
                </a:solidFill>
              </a:rPr>
              <a:t>Prevention</a:t>
            </a:r>
          </a:p>
          <a:p>
            <a:pPr eaLnBrk="1" hangingPunct="1">
              <a:lnSpc>
                <a:spcPct val="75000"/>
              </a:lnSpc>
              <a:buFontTx/>
              <a:buNone/>
            </a:pPr>
            <a:endParaRPr lang="en-US" sz="2600" b="1" u="sng" smtClean="0">
              <a:solidFill>
                <a:srgbClr val="7E3240"/>
              </a:solidFill>
            </a:endParaRPr>
          </a:p>
          <a:p>
            <a:pPr eaLnBrk="1" hangingPunct="1">
              <a:lnSpc>
                <a:spcPct val="95000"/>
              </a:lnSpc>
            </a:pPr>
            <a:r>
              <a:rPr lang="en-US" sz="2400" b="1" smtClean="0"/>
              <a:t>Boot brush stations – placed at entry points to natural areas</a:t>
            </a:r>
          </a:p>
          <a:p>
            <a:pPr eaLnBrk="1" hangingPunct="1">
              <a:lnSpc>
                <a:spcPct val="95000"/>
              </a:lnSpc>
            </a:pPr>
            <a:r>
              <a:rPr lang="en-US" sz="2400" b="1" smtClean="0"/>
              <a:t>Invasive plant trade-in program</a:t>
            </a:r>
          </a:p>
          <a:p>
            <a:pPr eaLnBrk="1" hangingPunct="1">
              <a:lnSpc>
                <a:spcPct val="95000"/>
              </a:lnSpc>
            </a:pPr>
            <a:r>
              <a:rPr lang="en-US" sz="2400" b="1" smtClean="0"/>
              <a:t>Prevention management zones (implement BMPs, e.g. equipment washing)</a:t>
            </a:r>
          </a:p>
          <a:p>
            <a:pPr eaLnBrk="1" hangingPunct="1">
              <a:buFontTx/>
              <a:buNone/>
            </a:pPr>
            <a:endParaRPr lang="en-US" sz="2800" b="1" u="sng" smtClean="0"/>
          </a:p>
          <a:p>
            <a:pPr eaLnBrk="1" hangingPunct="1">
              <a:buFontTx/>
              <a:buNone/>
            </a:pPr>
            <a:endParaRPr lang="en-US" sz="2800" b="1" u="sng" smtClean="0">
              <a:solidFill>
                <a:srgbClr val="7E3240"/>
              </a:solidFill>
            </a:endParaRPr>
          </a:p>
          <a:p>
            <a:pPr eaLnBrk="1" hangingPunct="1">
              <a:buFontTx/>
              <a:buNone/>
            </a:pPr>
            <a:endParaRPr lang="en-US" sz="2800" b="1" u="sng" smtClean="0">
              <a:solidFill>
                <a:srgbClr val="7E3240"/>
              </a:solidFill>
            </a:endParaRPr>
          </a:p>
          <a:p>
            <a:pPr eaLnBrk="1" hangingPunct="1">
              <a:buFontTx/>
              <a:buNone/>
            </a:pPr>
            <a:endParaRPr lang="en-US" sz="2800" b="1" u="sng" smtClean="0">
              <a:solidFill>
                <a:srgbClr val="7E3240"/>
              </a:solidFill>
            </a:endParaRPr>
          </a:p>
        </p:txBody>
      </p:sp>
      <p:sp>
        <p:nvSpPr>
          <p:cNvPr id="52228" name="Line 4"/>
          <p:cNvSpPr>
            <a:spLocks noChangeShapeType="1"/>
          </p:cNvSpPr>
          <p:nvPr/>
        </p:nvSpPr>
        <p:spPr bwMode="auto">
          <a:xfrm>
            <a:off x="533400" y="1295400"/>
            <a:ext cx="8686800" cy="0"/>
          </a:xfrm>
          <a:prstGeom prst="line">
            <a:avLst/>
          </a:prstGeom>
          <a:noFill/>
          <a:ln w="28575">
            <a:solidFill>
              <a:srgbClr val="0070C0"/>
            </a:solidFill>
            <a:round/>
            <a:headEnd/>
            <a:tailEnd/>
          </a:ln>
        </p:spPr>
        <p:txBody>
          <a:bodyPr/>
          <a:lstStyle/>
          <a:p>
            <a:endParaRPr lang="en-US"/>
          </a:p>
        </p:txBody>
      </p:sp>
      <p:pic>
        <p:nvPicPr>
          <p:cNvPr id="52229" name="Picture 5" descr="bootbrushthumbnail"/>
          <p:cNvPicPr>
            <a:picLocks noChangeAspect="1" noChangeArrowheads="1"/>
          </p:cNvPicPr>
          <p:nvPr/>
        </p:nvPicPr>
        <p:blipFill>
          <a:blip r:embed="rId3" cstate="email"/>
          <a:srcRect/>
          <a:stretch>
            <a:fillRect/>
          </a:stretch>
        </p:blipFill>
        <p:spPr bwMode="auto">
          <a:xfrm>
            <a:off x="6172200" y="2362200"/>
            <a:ext cx="2517775"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marL="838200" indent="-838200" eaLnBrk="1" hangingPunct="1"/>
            <a:r>
              <a:rPr lang="en-US" b="1" smtClean="0">
                <a:solidFill>
                  <a:srgbClr val="0070C0"/>
                </a:solidFill>
              </a:rPr>
              <a:t>Organizing a CWMA</a:t>
            </a:r>
          </a:p>
        </p:txBody>
      </p:sp>
      <p:sp>
        <p:nvSpPr>
          <p:cNvPr id="53251" name="Rectangle 3"/>
          <p:cNvSpPr>
            <a:spLocks noGrp="1" noChangeArrowheads="1"/>
          </p:cNvSpPr>
          <p:nvPr>
            <p:ph idx="1"/>
          </p:nvPr>
        </p:nvSpPr>
        <p:spPr>
          <a:xfrm>
            <a:off x="381000" y="1371600"/>
            <a:ext cx="5105400" cy="4525963"/>
          </a:xfrm>
        </p:spPr>
        <p:txBody>
          <a:bodyPr/>
          <a:lstStyle/>
          <a:p>
            <a:pPr eaLnBrk="1" hangingPunct="1">
              <a:buFontTx/>
              <a:buNone/>
            </a:pPr>
            <a:r>
              <a:rPr lang="en-US" sz="2800" b="1" smtClean="0">
                <a:solidFill>
                  <a:srgbClr val="00B050"/>
                </a:solidFill>
              </a:rPr>
              <a:t>15.  Implement plans (cont.)</a:t>
            </a:r>
          </a:p>
          <a:p>
            <a:pPr eaLnBrk="1" hangingPunct="1">
              <a:buFontTx/>
              <a:buNone/>
            </a:pPr>
            <a:endParaRPr lang="en-US" sz="800" b="1" smtClean="0">
              <a:solidFill>
                <a:srgbClr val="00B050"/>
              </a:solidFill>
            </a:endParaRPr>
          </a:p>
          <a:p>
            <a:pPr lvl="2" eaLnBrk="1" hangingPunct="1">
              <a:buFontTx/>
              <a:buNone/>
            </a:pPr>
            <a:r>
              <a:rPr lang="en-US" sz="2600" b="1" u="sng" smtClean="0">
                <a:solidFill>
                  <a:srgbClr val="00B050"/>
                </a:solidFill>
              </a:rPr>
              <a:t>Early Detection</a:t>
            </a:r>
          </a:p>
          <a:p>
            <a:pPr lvl="2" eaLnBrk="1" hangingPunct="1"/>
            <a:r>
              <a:rPr lang="en-US" b="1" smtClean="0"/>
              <a:t>Weed Watchers Training</a:t>
            </a:r>
          </a:p>
          <a:p>
            <a:pPr lvl="2" eaLnBrk="1" hangingPunct="1"/>
            <a:r>
              <a:rPr lang="en-US" b="1" smtClean="0"/>
              <a:t>Rapid Responders Team</a:t>
            </a:r>
          </a:p>
          <a:p>
            <a:pPr lvl="2" eaLnBrk="1" hangingPunct="1">
              <a:buFontTx/>
              <a:buNone/>
            </a:pPr>
            <a:endParaRPr lang="en-US" b="1" smtClean="0"/>
          </a:p>
          <a:p>
            <a:pPr eaLnBrk="1" hangingPunct="1">
              <a:buFontTx/>
              <a:buNone/>
            </a:pPr>
            <a:endParaRPr lang="en-US" smtClean="0">
              <a:solidFill>
                <a:srgbClr val="7E3240"/>
              </a:solidFill>
            </a:endParaRPr>
          </a:p>
        </p:txBody>
      </p:sp>
      <p:sp>
        <p:nvSpPr>
          <p:cNvPr id="53252" name="Line 4"/>
          <p:cNvSpPr>
            <a:spLocks noChangeShapeType="1"/>
          </p:cNvSpPr>
          <p:nvPr/>
        </p:nvSpPr>
        <p:spPr bwMode="auto">
          <a:xfrm>
            <a:off x="457200" y="1295400"/>
            <a:ext cx="8686800" cy="0"/>
          </a:xfrm>
          <a:prstGeom prst="line">
            <a:avLst/>
          </a:prstGeom>
          <a:noFill/>
          <a:ln w="28575">
            <a:solidFill>
              <a:srgbClr val="0070C0"/>
            </a:solidFill>
            <a:round/>
            <a:headEnd/>
            <a:tailEnd/>
          </a:ln>
        </p:spPr>
        <p:txBody>
          <a:bodyPr/>
          <a:lstStyle/>
          <a:p>
            <a:endParaRPr lang="en-US"/>
          </a:p>
        </p:txBody>
      </p:sp>
      <p:pic>
        <p:nvPicPr>
          <p:cNvPr id="53253" name="Picture 5" descr="Adparkvolunteerslist"/>
          <p:cNvPicPr>
            <a:picLocks noChangeAspect="1" noChangeArrowheads="1"/>
          </p:cNvPicPr>
          <p:nvPr/>
        </p:nvPicPr>
        <p:blipFill>
          <a:blip r:embed="rId3" cstate="email"/>
          <a:srcRect/>
          <a:stretch>
            <a:fillRect/>
          </a:stretch>
        </p:blipFill>
        <p:spPr bwMode="auto">
          <a:xfrm>
            <a:off x="6019800" y="1828800"/>
            <a:ext cx="2743200" cy="4038600"/>
          </a:xfrm>
          <a:prstGeom prst="rect">
            <a:avLst/>
          </a:prstGeom>
          <a:noFill/>
          <a:ln w="9525">
            <a:noFill/>
            <a:miter lim="800000"/>
            <a:headEnd/>
            <a:tailEnd/>
          </a:ln>
        </p:spPr>
      </p:pic>
      <p:sp>
        <p:nvSpPr>
          <p:cNvPr id="126982" name="Text Box 6"/>
          <p:cNvSpPr txBox="1">
            <a:spLocks noChangeArrowheads="1"/>
          </p:cNvSpPr>
          <p:nvPr/>
        </p:nvSpPr>
        <p:spPr bwMode="auto">
          <a:xfrm>
            <a:off x="6096000" y="5867400"/>
            <a:ext cx="2590800" cy="584200"/>
          </a:xfrm>
          <a:prstGeom prst="rect">
            <a:avLst/>
          </a:prstGeom>
          <a:noFill/>
          <a:ln w="8001" algn="ctr">
            <a:noFill/>
            <a:miter lim="800000"/>
            <a:headEnd/>
            <a:tailEnd/>
          </a:ln>
          <a:effectLst/>
        </p:spPr>
        <p:txBody>
          <a:bodyPr>
            <a:spAutoFit/>
          </a:bodyPr>
          <a:lstStyle/>
          <a:p>
            <a:pPr algn="ctr">
              <a:defRPr/>
            </a:pPr>
            <a:r>
              <a:rPr lang="en-US" dirty="0">
                <a:latin typeface="+mj-lt"/>
              </a:rPr>
              <a:t>Adirondack Park Invasive Plant Program</a:t>
            </a:r>
          </a:p>
        </p:txBody>
      </p:sp>
      <p:pic>
        <p:nvPicPr>
          <p:cNvPr id="53255" name="Picture 7" descr="IMG_0756.JPG"/>
          <p:cNvPicPr>
            <a:picLocks noChangeAspect="1"/>
          </p:cNvPicPr>
          <p:nvPr/>
        </p:nvPicPr>
        <p:blipFill>
          <a:blip r:embed="rId4" cstate="email"/>
          <a:srcRect/>
          <a:stretch>
            <a:fillRect/>
          </a:stretch>
        </p:blipFill>
        <p:spPr bwMode="auto">
          <a:xfrm>
            <a:off x="1295400" y="3505200"/>
            <a:ext cx="40640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pulling Garlic Mustard"/>
          <p:cNvPicPr>
            <a:picLocks noChangeAspect="1" noChangeArrowheads="1"/>
          </p:cNvPicPr>
          <p:nvPr/>
        </p:nvPicPr>
        <p:blipFill>
          <a:blip r:embed="rId3" cstate="email"/>
          <a:srcRect/>
          <a:stretch>
            <a:fillRect/>
          </a:stretch>
        </p:blipFill>
        <p:spPr bwMode="auto">
          <a:xfrm>
            <a:off x="4876800" y="1987550"/>
            <a:ext cx="3962400" cy="2279650"/>
          </a:xfrm>
          <a:prstGeom prst="rect">
            <a:avLst/>
          </a:prstGeom>
          <a:noFill/>
          <a:ln w="9525">
            <a:noFill/>
            <a:miter lim="800000"/>
            <a:headEnd/>
            <a:tailEnd/>
          </a:ln>
        </p:spPr>
      </p:pic>
      <p:pic>
        <p:nvPicPr>
          <p:cNvPr id="54275" name="Picture 3" descr="weeders2%20small"/>
          <p:cNvPicPr>
            <a:picLocks noChangeAspect="1" noChangeArrowheads="1"/>
          </p:cNvPicPr>
          <p:nvPr/>
        </p:nvPicPr>
        <p:blipFill>
          <a:blip r:embed="rId4" cstate="email"/>
          <a:srcRect/>
          <a:stretch>
            <a:fillRect/>
          </a:stretch>
        </p:blipFill>
        <p:spPr bwMode="auto">
          <a:xfrm>
            <a:off x="0" y="3352800"/>
            <a:ext cx="3721100" cy="2139950"/>
          </a:xfrm>
          <a:prstGeom prst="rect">
            <a:avLst/>
          </a:prstGeom>
          <a:noFill/>
          <a:ln w="9525">
            <a:noFill/>
            <a:miter lim="800000"/>
            <a:headEnd/>
            <a:tailEnd/>
          </a:ln>
        </p:spPr>
      </p:pic>
      <p:pic>
        <p:nvPicPr>
          <p:cNvPr id="54276" name="Picture 4" descr="nestucca%2520blackberry"/>
          <p:cNvPicPr>
            <a:picLocks noChangeAspect="1" noChangeArrowheads="1"/>
          </p:cNvPicPr>
          <p:nvPr/>
        </p:nvPicPr>
        <p:blipFill>
          <a:blip r:embed="rId5" cstate="email"/>
          <a:srcRect/>
          <a:stretch>
            <a:fillRect/>
          </a:stretch>
        </p:blipFill>
        <p:spPr bwMode="auto">
          <a:xfrm>
            <a:off x="6553200" y="4914900"/>
            <a:ext cx="2590800" cy="1943100"/>
          </a:xfrm>
          <a:prstGeom prst="rect">
            <a:avLst/>
          </a:prstGeom>
          <a:noFill/>
          <a:ln w="9525">
            <a:noFill/>
            <a:miter lim="800000"/>
            <a:headEnd/>
            <a:tailEnd/>
          </a:ln>
        </p:spPr>
      </p:pic>
      <p:sp>
        <p:nvSpPr>
          <p:cNvPr id="54277" name="Text Box 5"/>
          <p:cNvSpPr txBox="1">
            <a:spLocks noChangeArrowheads="1"/>
          </p:cNvSpPr>
          <p:nvPr/>
        </p:nvSpPr>
        <p:spPr bwMode="auto">
          <a:xfrm flipH="1" flipV="1">
            <a:off x="300038" y="687388"/>
            <a:ext cx="184150" cy="396875"/>
          </a:xfrm>
          <a:prstGeom prst="rect">
            <a:avLst/>
          </a:prstGeom>
          <a:noFill/>
          <a:ln w="9525">
            <a:noFill/>
            <a:miter lim="800000"/>
            <a:headEnd/>
            <a:tailEnd/>
          </a:ln>
        </p:spPr>
        <p:txBody>
          <a:bodyPr rot="10800000">
            <a:spAutoFit/>
          </a:bodyPr>
          <a:lstStyle/>
          <a:p>
            <a:pPr>
              <a:spcBef>
                <a:spcPct val="50000"/>
              </a:spcBef>
            </a:pPr>
            <a:endParaRPr lang="en-US" sz="2000" b="0">
              <a:latin typeface="Times New Roman" pitchFamily="18" charset="0"/>
            </a:endParaRPr>
          </a:p>
        </p:txBody>
      </p:sp>
      <p:pic>
        <p:nvPicPr>
          <p:cNvPr id="54278" name="Picture 7" descr="Child pulling invasives photo"/>
          <p:cNvPicPr>
            <a:picLocks noChangeAspect="1" noChangeArrowheads="1"/>
          </p:cNvPicPr>
          <p:nvPr/>
        </p:nvPicPr>
        <p:blipFill>
          <a:blip r:embed="rId6" cstate="email"/>
          <a:srcRect/>
          <a:stretch>
            <a:fillRect/>
          </a:stretch>
        </p:blipFill>
        <p:spPr bwMode="auto">
          <a:xfrm>
            <a:off x="3581400" y="4800600"/>
            <a:ext cx="2667000" cy="1806575"/>
          </a:xfrm>
          <a:prstGeom prst="rect">
            <a:avLst/>
          </a:prstGeom>
          <a:noFill/>
          <a:ln w="9525">
            <a:noFill/>
            <a:miter lim="800000"/>
            <a:headEnd/>
            <a:tailEnd/>
          </a:ln>
        </p:spPr>
      </p:pic>
      <p:sp>
        <p:nvSpPr>
          <p:cNvPr id="54279" name="Text Box 9"/>
          <p:cNvSpPr txBox="1">
            <a:spLocks noChangeArrowheads="1"/>
          </p:cNvSpPr>
          <p:nvPr/>
        </p:nvSpPr>
        <p:spPr bwMode="auto">
          <a:xfrm>
            <a:off x="0" y="0"/>
            <a:ext cx="9144000" cy="336550"/>
          </a:xfrm>
          <a:prstGeom prst="rect">
            <a:avLst/>
          </a:prstGeom>
          <a:noFill/>
          <a:ln w="8001" algn="ctr">
            <a:noFill/>
            <a:miter lim="800000"/>
            <a:headEnd/>
            <a:tailEnd/>
          </a:ln>
        </p:spPr>
        <p:txBody>
          <a:bodyPr>
            <a:spAutoFit/>
          </a:bodyPr>
          <a:lstStyle/>
          <a:p>
            <a:pPr>
              <a:spcBef>
                <a:spcPct val="50000"/>
              </a:spcBef>
            </a:pPr>
            <a:endParaRPr lang="en-US"/>
          </a:p>
        </p:txBody>
      </p:sp>
      <p:sp>
        <p:nvSpPr>
          <p:cNvPr id="54280" name="Rectangle 10"/>
          <p:cNvSpPr>
            <a:spLocks noChangeArrowheads="1"/>
          </p:cNvSpPr>
          <p:nvPr/>
        </p:nvSpPr>
        <p:spPr bwMode="auto">
          <a:xfrm>
            <a:off x="457200" y="0"/>
            <a:ext cx="9144000" cy="762000"/>
          </a:xfrm>
          <a:prstGeom prst="rect">
            <a:avLst/>
          </a:prstGeom>
          <a:noFill/>
          <a:ln w="8001" algn="ctr">
            <a:noFill/>
            <a:miter lim="800000"/>
            <a:headEnd/>
            <a:tailEnd/>
          </a:ln>
        </p:spPr>
        <p:txBody>
          <a:bodyPr>
            <a:spAutoFit/>
          </a:bodyPr>
          <a:lstStyle/>
          <a:p>
            <a:r>
              <a:rPr lang="en-US" sz="4400">
                <a:solidFill>
                  <a:srgbClr val="0070C0"/>
                </a:solidFill>
                <a:latin typeface="Palatino Linotype" pitchFamily="18" charset="0"/>
              </a:rPr>
              <a:t>Organizing a CWMA</a:t>
            </a:r>
          </a:p>
        </p:txBody>
      </p:sp>
      <p:sp>
        <p:nvSpPr>
          <p:cNvPr id="54281" name="Line 11"/>
          <p:cNvSpPr>
            <a:spLocks noChangeShapeType="1"/>
          </p:cNvSpPr>
          <p:nvPr/>
        </p:nvSpPr>
        <p:spPr bwMode="auto">
          <a:xfrm>
            <a:off x="533400" y="762000"/>
            <a:ext cx="8610600" cy="0"/>
          </a:xfrm>
          <a:prstGeom prst="line">
            <a:avLst/>
          </a:prstGeom>
          <a:noFill/>
          <a:ln w="28575">
            <a:solidFill>
              <a:srgbClr val="0070C0"/>
            </a:solidFill>
            <a:round/>
            <a:headEnd/>
            <a:tailEnd/>
          </a:ln>
        </p:spPr>
        <p:txBody>
          <a:bodyPr/>
          <a:lstStyle/>
          <a:p>
            <a:endParaRPr lang="en-US"/>
          </a:p>
        </p:txBody>
      </p:sp>
      <p:sp>
        <p:nvSpPr>
          <p:cNvPr id="54282" name="Text Box 12"/>
          <p:cNvSpPr txBox="1">
            <a:spLocks noChangeArrowheads="1"/>
          </p:cNvSpPr>
          <p:nvPr/>
        </p:nvSpPr>
        <p:spPr bwMode="auto">
          <a:xfrm>
            <a:off x="457200" y="1081088"/>
            <a:ext cx="5943600" cy="519112"/>
          </a:xfrm>
          <a:prstGeom prst="rect">
            <a:avLst/>
          </a:prstGeom>
          <a:noFill/>
          <a:ln w="8001" algn="ctr">
            <a:noFill/>
            <a:miter lim="800000"/>
            <a:headEnd/>
            <a:tailEnd/>
          </a:ln>
        </p:spPr>
        <p:txBody>
          <a:bodyPr>
            <a:spAutoFit/>
          </a:bodyPr>
          <a:lstStyle/>
          <a:p>
            <a:pPr>
              <a:spcBef>
                <a:spcPct val="50000"/>
              </a:spcBef>
            </a:pPr>
            <a:r>
              <a:rPr lang="en-US" sz="2800">
                <a:solidFill>
                  <a:srgbClr val="00B050"/>
                </a:solidFill>
                <a:latin typeface="Palatino Linotype" pitchFamily="18" charset="0"/>
              </a:rPr>
              <a:t>15.  Implement plans (continued)</a:t>
            </a:r>
          </a:p>
        </p:txBody>
      </p:sp>
      <p:sp>
        <p:nvSpPr>
          <p:cNvPr id="54283" name="Text Box 14"/>
          <p:cNvSpPr txBox="1">
            <a:spLocks noChangeArrowheads="1"/>
          </p:cNvSpPr>
          <p:nvPr/>
        </p:nvSpPr>
        <p:spPr bwMode="auto">
          <a:xfrm rot="10800000" flipH="1" flipV="1">
            <a:off x="-228600" y="1609725"/>
            <a:ext cx="5181600" cy="1546225"/>
          </a:xfrm>
          <a:prstGeom prst="rect">
            <a:avLst/>
          </a:prstGeom>
          <a:noFill/>
          <a:ln w="8001" algn="ctr">
            <a:noFill/>
            <a:miter lim="800000"/>
            <a:headEnd/>
            <a:tailEnd/>
          </a:ln>
        </p:spPr>
        <p:txBody>
          <a:bodyPr>
            <a:spAutoFit/>
          </a:bodyPr>
          <a:lstStyle/>
          <a:p>
            <a:pPr lvl="2">
              <a:lnSpc>
                <a:spcPct val="105000"/>
              </a:lnSpc>
            </a:pPr>
            <a:r>
              <a:rPr lang="en-US" sz="2400" u="sng">
                <a:solidFill>
                  <a:srgbClr val="00B050"/>
                </a:solidFill>
                <a:latin typeface="Palatino Linotype" pitchFamily="18" charset="0"/>
              </a:rPr>
              <a:t>Control Efforts</a:t>
            </a:r>
            <a:r>
              <a:rPr lang="en-US" sz="2400">
                <a:solidFill>
                  <a:srgbClr val="00B050"/>
                </a:solidFill>
                <a:latin typeface="Palatino Linotype" pitchFamily="18" charset="0"/>
              </a:rPr>
              <a:t> </a:t>
            </a:r>
          </a:p>
          <a:p>
            <a:pPr lvl="2">
              <a:lnSpc>
                <a:spcPct val="105000"/>
              </a:lnSpc>
              <a:buFontTx/>
              <a:buChar char="•"/>
            </a:pPr>
            <a:r>
              <a:rPr lang="en-US" sz="2200">
                <a:latin typeface="Palatino Linotype" pitchFamily="18" charset="0"/>
              </a:rPr>
              <a:t>Volunteer invasive plant control day</a:t>
            </a:r>
          </a:p>
          <a:p>
            <a:pPr lvl="2">
              <a:lnSpc>
                <a:spcPct val="105000"/>
              </a:lnSpc>
              <a:buFontTx/>
              <a:buChar char="•"/>
            </a:pPr>
            <a:r>
              <a:rPr lang="en-US" sz="2200">
                <a:latin typeface="Palatino Linotype" pitchFamily="18" charset="0"/>
              </a:rPr>
              <a:t>Invasive species control crew</a:t>
            </a:r>
          </a:p>
        </p:txBody>
      </p:sp>
      <p:sp>
        <p:nvSpPr>
          <p:cNvPr id="54284" name="Text Box 15"/>
          <p:cNvSpPr txBox="1">
            <a:spLocks noChangeArrowheads="1"/>
          </p:cNvSpPr>
          <p:nvPr/>
        </p:nvSpPr>
        <p:spPr bwMode="auto">
          <a:xfrm>
            <a:off x="381000" y="1371600"/>
            <a:ext cx="184150" cy="336550"/>
          </a:xfrm>
          <a:prstGeom prst="rect">
            <a:avLst/>
          </a:prstGeom>
          <a:noFill/>
          <a:ln w="8001" algn="ctr">
            <a:noFill/>
            <a:miter lim="800000"/>
            <a:headEnd/>
            <a:tailEnd/>
          </a:ln>
        </p:spPr>
        <p:txBody>
          <a:bodyPr wrap="none">
            <a:spAutoFit/>
          </a:bodyPr>
          <a:lstStyle/>
          <a:p>
            <a:endParaRPr lang="en-US"/>
          </a:p>
        </p:txBody>
      </p:sp>
      <p:sp>
        <p:nvSpPr>
          <p:cNvPr id="54285" name="Text Box 19"/>
          <p:cNvSpPr txBox="1">
            <a:spLocks noChangeArrowheads="1"/>
          </p:cNvSpPr>
          <p:nvPr/>
        </p:nvSpPr>
        <p:spPr bwMode="auto">
          <a:xfrm>
            <a:off x="0" y="1447800"/>
            <a:ext cx="3200400" cy="381000"/>
          </a:xfrm>
          <a:prstGeom prst="rect">
            <a:avLst/>
          </a:prstGeom>
          <a:noFill/>
          <a:ln w="8001" algn="ctr">
            <a:noFill/>
            <a:miter lim="800000"/>
            <a:headEnd/>
            <a:tailEnd/>
          </a:ln>
        </p:spPr>
        <p:txBody>
          <a:bodyPr wrap="none" lIns="0"/>
          <a:lstStyle/>
          <a:p>
            <a:pPr lvl="2">
              <a:lnSpc>
                <a:spcPct val="105000"/>
              </a:lnSpc>
            </a:pPr>
            <a:endParaRPr lang="en-US" sz="2400" u="sng">
              <a:solidFill>
                <a:srgbClr val="7E3240"/>
              </a:solidFill>
              <a:latin typeface="Palatino Linotype" pitchFamily="18" charset="0"/>
            </a:endParaRPr>
          </a:p>
          <a:p>
            <a:pPr>
              <a:spcBef>
                <a:spcPct val="50000"/>
              </a:spcBef>
            </a:pPr>
            <a:endParaRPr lang="en-US" sz="240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b="1" smtClean="0">
                <a:solidFill>
                  <a:srgbClr val="0070C0"/>
                </a:solidFill>
              </a:rPr>
              <a:t>Organizing a CWMA</a:t>
            </a:r>
          </a:p>
        </p:txBody>
      </p:sp>
      <p:sp>
        <p:nvSpPr>
          <p:cNvPr id="55299" name="Rectangle 3"/>
          <p:cNvSpPr>
            <a:spLocks noGrp="1" noChangeArrowheads="1"/>
          </p:cNvSpPr>
          <p:nvPr>
            <p:ph idx="1"/>
          </p:nvPr>
        </p:nvSpPr>
        <p:spPr/>
        <p:txBody>
          <a:bodyPr/>
          <a:lstStyle/>
          <a:p>
            <a:pPr marL="609600" indent="-609600" eaLnBrk="1" hangingPunct="1">
              <a:buFontTx/>
              <a:buNone/>
            </a:pPr>
            <a:r>
              <a:rPr lang="en-US" sz="2800" b="1" smtClean="0">
                <a:solidFill>
                  <a:srgbClr val="00B050"/>
                </a:solidFill>
              </a:rPr>
              <a:t>15.  Implement plans (continued)</a:t>
            </a:r>
          </a:p>
          <a:p>
            <a:pPr marL="609600" indent="-609600" eaLnBrk="1" hangingPunct="1">
              <a:lnSpc>
                <a:spcPct val="65000"/>
              </a:lnSpc>
              <a:buFontTx/>
              <a:buNone/>
            </a:pPr>
            <a:endParaRPr lang="en-US" sz="2400" b="1" smtClean="0">
              <a:solidFill>
                <a:srgbClr val="00B050"/>
              </a:solidFill>
            </a:endParaRPr>
          </a:p>
          <a:p>
            <a:pPr marL="1371600" lvl="2" indent="-457200" eaLnBrk="1" hangingPunct="1">
              <a:buFontTx/>
              <a:buNone/>
            </a:pPr>
            <a:r>
              <a:rPr lang="en-US" sz="2600" b="1" u="sng" smtClean="0">
                <a:solidFill>
                  <a:srgbClr val="00B050"/>
                </a:solidFill>
              </a:rPr>
              <a:t>Monitoring</a:t>
            </a:r>
          </a:p>
          <a:p>
            <a:pPr marL="1371600" lvl="2" indent="-457200" eaLnBrk="1" hangingPunct="1">
              <a:buFontTx/>
              <a:buNone/>
            </a:pPr>
            <a:endParaRPr lang="en-US" sz="2600" b="1" u="sng" smtClean="0">
              <a:solidFill>
                <a:srgbClr val="7E3240"/>
              </a:solidFill>
            </a:endParaRPr>
          </a:p>
          <a:p>
            <a:pPr marL="1371600" lvl="2" indent="-457200" eaLnBrk="1" hangingPunct="1">
              <a:lnSpc>
                <a:spcPct val="70000"/>
              </a:lnSpc>
            </a:pPr>
            <a:r>
              <a:rPr lang="en-US" b="1" smtClean="0"/>
              <a:t>Monitoring your group’s actions and their </a:t>
            </a:r>
          </a:p>
          <a:p>
            <a:pPr marL="1371600" lvl="2" indent="-457200" eaLnBrk="1" hangingPunct="1">
              <a:lnSpc>
                <a:spcPct val="70000"/>
              </a:lnSpc>
              <a:buFontTx/>
              <a:buNone/>
            </a:pPr>
            <a:r>
              <a:rPr lang="en-US" b="1" smtClean="0"/>
              <a:t>	results is important in order to make sure </a:t>
            </a:r>
          </a:p>
          <a:p>
            <a:pPr marL="1371600" lvl="2" indent="-457200" eaLnBrk="1" hangingPunct="1">
              <a:lnSpc>
                <a:spcPct val="70000"/>
              </a:lnSpc>
              <a:buFontTx/>
              <a:buNone/>
            </a:pPr>
            <a:r>
              <a:rPr lang="en-US" b="1" smtClean="0"/>
              <a:t>	you are meeting your objectives.  </a:t>
            </a:r>
          </a:p>
          <a:p>
            <a:pPr marL="1371600" lvl="2" indent="-457200" eaLnBrk="1" hangingPunct="1">
              <a:lnSpc>
                <a:spcPct val="75000"/>
              </a:lnSpc>
              <a:buFontTx/>
              <a:buNone/>
            </a:pPr>
            <a:endParaRPr lang="en-US" b="1" smtClean="0"/>
          </a:p>
          <a:p>
            <a:pPr marL="1371600" lvl="2" indent="-457200" eaLnBrk="1" hangingPunct="1">
              <a:lnSpc>
                <a:spcPct val="70000"/>
              </a:lnSpc>
            </a:pPr>
            <a:r>
              <a:rPr lang="en-US" b="1" smtClean="0"/>
              <a:t>Make sure that any project has a monitoring</a:t>
            </a:r>
          </a:p>
          <a:p>
            <a:pPr marL="1371600" lvl="2" indent="-457200" eaLnBrk="1" hangingPunct="1">
              <a:lnSpc>
                <a:spcPct val="70000"/>
              </a:lnSpc>
              <a:buFontTx/>
              <a:buNone/>
            </a:pPr>
            <a:r>
              <a:rPr lang="en-US" b="1" smtClean="0"/>
              <a:t>	component so you can show how you have</a:t>
            </a:r>
          </a:p>
          <a:p>
            <a:pPr marL="1371600" lvl="2" indent="-457200" eaLnBrk="1" hangingPunct="1">
              <a:lnSpc>
                <a:spcPct val="70000"/>
              </a:lnSpc>
              <a:buFontTx/>
              <a:buNone/>
            </a:pPr>
            <a:r>
              <a:rPr lang="en-US" b="1" smtClean="0"/>
              <a:t>	successfully accomplished your goals to your </a:t>
            </a:r>
          </a:p>
          <a:p>
            <a:pPr marL="1371600" lvl="2" indent="-457200" eaLnBrk="1" hangingPunct="1">
              <a:lnSpc>
                <a:spcPct val="70000"/>
              </a:lnSpc>
              <a:buFontTx/>
              <a:buNone/>
            </a:pPr>
            <a:r>
              <a:rPr lang="en-US" b="1" smtClean="0"/>
              <a:t>	partners, donors, and grantors.</a:t>
            </a:r>
          </a:p>
          <a:p>
            <a:pPr marL="1371600" lvl="2" indent="-457200" eaLnBrk="1" hangingPunct="1">
              <a:lnSpc>
                <a:spcPct val="70000"/>
              </a:lnSpc>
              <a:buFontTx/>
              <a:buNone/>
            </a:pPr>
            <a:endParaRPr lang="en-US" b="1" u="sng" smtClean="0"/>
          </a:p>
          <a:p>
            <a:pPr marL="609600" indent="-609600" eaLnBrk="1" hangingPunct="1">
              <a:buFontTx/>
              <a:buNone/>
            </a:pPr>
            <a:endParaRPr lang="en-US" sz="2400" b="1" smtClean="0">
              <a:solidFill>
                <a:srgbClr val="7E3240"/>
              </a:solidFill>
            </a:endParaRPr>
          </a:p>
        </p:txBody>
      </p:sp>
      <p:sp>
        <p:nvSpPr>
          <p:cNvPr id="55300" name="Line 4"/>
          <p:cNvSpPr>
            <a:spLocks noChangeShapeType="1"/>
          </p:cNvSpPr>
          <p:nvPr/>
        </p:nvSpPr>
        <p:spPr bwMode="auto">
          <a:xfrm>
            <a:off x="533400" y="1295400"/>
            <a:ext cx="8610600" cy="0"/>
          </a:xfrm>
          <a:prstGeom prst="line">
            <a:avLst/>
          </a:prstGeom>
          <a:noFill/>
          <a:ln w="28575">
            <a:solidFill>
              <a:srgbClr val="0070C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ChangeArrowheads="1"/>
          </p:cNvSpPr>
          <p:nvPr/>
        </p:nvSpPr>
        <p:spPr bwMode="auto">
          <a:xfrm>
            <a:off x="304800" y="304800"/>
            <a:ext cx="6934200" cy="762000"/>
          </a:xfrm>
          <a:prstGeom prst="rect">
            <a:avLst/>
          </a:prstGeom>
          <a:noFill/>
          <a:ln w="8001" algn="ctr">
            <a:noFill/>
            <a:miter lim="800000"/>
            <a:headEnd/>
            <a:tailEnd/>
          </a:ln>
        </p:spPr>
        <p:txBody>
          <a:bodyPr>
            <a:spAutoFit/>
          </a:bodyPr>
          <a:lstStyle/>
          <a:p>
            <a:r>
              <a:rPr lang="en-US" sz="4400">
                <a:solidFill>
                  <a:srgbClr val="0070C0"/>
                </a:solidFill>
                <a:latin typeface="Palatino Linotype" pitchFamily="18" charset="0"/>
              </a:rPr>
              <a:t>Organizing a CWMA</a:t>
            </a:r>
          </a:p>
        </p:txBody>
      </p:sp>
      <p:sp>
        <p:nvSpPr>
          <p:cNvPr id="56323" name="Line 4"/>
          <p:cNvSpPr>
            <a:spLocks noChangeShapeType="1"/>
          </p:cNvSpPr>
          <p:nvPr/>
        </p:nvSpPr>
        <p:spPr bwMode="auto">
          <a:xfrm>
            <a:off x="381000" y="1143000"/>
            <a:ext cx="8763000" cy="0"/>
          </a:xfrm>
          <a:prstGeom prst="line">
            <a:avLst/>
          </a:prstGeom>
          <a:noFill/>
          <a:ln w="28575">
            <a:solidFill>
              <a:srgbClr val="0070C0"/>
            </a:solidFill>
            <a:round/>
            <a:headEnd/>
            <a:tailEnd/>
          </a:ln>
        </p:spPr>
        <p:txBody>
          <a:bodyPr/>
          <a:lstStyle/>
          <a:p>
            <a:endParaRPr lang="en-US"/>
          </a:p>
        </p:txBody>
      </p:sp>
      <p:sp>
        <p:nvSpPr>
          <p:cNvPr id="56324" name="Text Box 5"/>
          <p:cNvSpPr txBox="1">
            <a:spLocks noChangeArrowheads="1"/>
          </p:cNvSpPr>
          <p:nvPr/>
        </p:nvSpPr>
        <p:spPr bwMode="auto">
          <a:xfrm>
            <a:off x="304800" y="1295400"/>
            <a:ext cx="8077200" cy="519113"/>
          </a:xfrm>
          <a:prstGeom prst="rect">
            <a:avLst/>
          </a:prstGeom>
          <a:noFill/>
          <a:ln w="8001" algn="ctr">
            <a:noFill/>
            <a:miter lim="800000"/>
            <a:headEnd/>
            <a:tailEnd/>
          </a:ln>
        </p:spPr>
        <p:txBody>
          <a:bodyPr>
            <a:spAutoFit/>
          </a:bodyPr>
          <a:lstStyle/>
          <a:p>
            <a:pPr>
              <a:spcBef>
                <a:spcPct val="50000"/>
              </a:spcBef>
            </a:pPr>
            <a:r>
              <a:rPr lang="en-US" sz="2800">
                <a:solidFill>
                  <a:srgbClr val="00B050"/>
                </a:solidFill>
                <a:latin typeface="Palatino Linotype" pitchFamily="18" charset="0"/>
              </a:rPr>
              <a:t>16. Celebrate success and get media attention</a:t>
            </a:r>
          </a:p>
        </p:txBody>
      </p:sp>
      <p:sp>
        <p:nvSpPr>
          <p:cNvPr id="56325" name="Text Box 6"/>
          <p:cNvSpPr txBox="1">
            <a:spLocks noChangeArrowheads="1"/>
          </p:cNvSpPr>
          <p:nvPr/>
        </p:nvSpPr>
        <p:spPr bwMode="auto">
          <a:xfrm>
            <a:off x="228600" y="2057400"/>
            <a:ext cx="5029200" cy="3970338"/>
          </a:xfrm>
          <a:prstGeom prst="rect">
            <a:avLst/>
          </a:prstGeom>
          <a:noFill/>
          <a:ln w="8001" algn="ctr">
            <a:noFill/>
            <a:miter lim="800000"/>
            <a:headEnd/>
            <a:tailEnd/>
          </a:ln>
        </p:spPr>
        <p:txBody>
          <a:bodyPr>
            <a:spAutoFit/>
          </a:bodyPr>
          <a:lstStyle/>
          <a:p>
            <a:pPr marL="342900" indent="-342900">
              <a:lnSpc>
                <a:spcPct val="90000"/>
              </a:lnSpc>
              <a:spcBef>
                <a:spcPct val="50000"/>
              </a:spcBef>
              <a:buFontTx/>
              <a:buChar char="•"/>
            </a:pPr>
            <a:r>
              <a:rPr lang="en-US" sz="2400">
                <a:latin typeface="Palatino Linotype" pitchFamily="18" charset="0"/>
              </a:rPr>
              <a:t>Utilize media and newsletters to          broadcast accomplishments</a:t>
            </a:r>
          </a:p>
          <a:p>
            <a:pPr marL="342900" indent="-342900">
              <a:lnSpc>
                <a:spcPct val="90000"/>
              </a:lnSpc>
              <a:spcBef>
                <a:spcPct val="50000"/>
              </a:spcBef>
              <a:buFontTx/>
              <a:buChar char="•"/>
            </a:pPr>
            <a:r>
              <a:rPr lang="en-US" sz="2400">
                <a:latin typeface="Palatino Linotype" pitchFamily="18" charset="0"/>
              </a:rPr>
              <a:t>Hold an annual meeting of partners, participants, volunteers, and interested members of the public</a:t>
            </a:r>
          </a:p>
          <a:p>
            <a:pPr marL="342900" indent="-342900">
              <a:lnSpc>
                <a:spcPct val="90000"/>
              </a:lnSpc>
              <a:spcBef>
                <a:spcPct val="50000"/>
              </a:spcBef>
              <a:buFontTx/>
              <a:buChar char="•"/>
            </a:pPr>
            <a:r>
              <a:rPr lang="en-US" sz="2400">
                <a:latin typeface="Palatino Linotype" pitchFamily="18" charset="0"/>
              </a:rPr>
              <a:t>Prepare and distribute an annual report</a:t>
            </a:r>
          </a:p>
          <a:p>
            <a:pPr marL="342900" indent="-342900">
              <a:lnSpc>
                <a:spcPct val="90000"/>
              </a:lnSpc>
              <a:spcBef>
                <a:spcPct val="50000"/>
              </a:spcBef>
              <a:buFontTx/>
              <a:buChar char="•"/>
            </a:pPr>
            <a:r>
              <a:rPr lang="en-US" sz="2400">
                <a:latin typeface="Palatino Linotype" pitchFamily="18" charset="0"/>
              </a:rPr>
              <a:t>Give awards to key partners, volunteers, and elected officials</a:t>
            </a:r>
          </a:p>
        </p:txBody>
      </p:sp>
      <p:pic>
        <p:nvPicPr>
          <p:cNvPr id="56326" name="Picture 2"/>
          <p:cNvPicPr>
            <a:picLocks noChangeAspect="1" noChangeArrowheads="1"/>
          </p:cNvPicPr>
          <p:nvPr/>
        </p:nvPicPr>
        <p:blipFill>
          <a:blip r:embed="rId3" cstate="email"/>
          <a:srcRect/>
          <a:stretch>
            <a:fillRect/>
          </a:stretch>
        </p:blipFill>
        <p:spPr bwMode="auto">
          <a:xfrm>
            <a:off x="5257800" y="1828800"/>
            <a:ext cx="3541713" cy="458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381000" y="152400"/>
            <a:ext cx="8001000" cy="838200"/>
          </a:xfrm>
        </p:spPr>
        <p:txBody>
          <a:bodyPr/>
          <a:lstStyle/>
          <a:p>
            <a:pPr eaLnBrk="1" hangingPunct="1"/>
            <a:r>
              <a:rPr lang="en-US" b="1" smtClean="0">
                <a:solidFill>
                  <a:srgbClr val="0070C0"/>
                </a:solidFill>
              </a:rPr>
              <a:t>Summary</a:t>
            </a:r>
          </a:p>
        </p:txBody>
      </p:sp>
      <p:sp>
        <p:nvSpPr>
          <p:cNvPr id="57347" name="Rectangle 3"/>
          <p:cNvSpPr>
            <a:spLocks noGrp="1" noChangeArrowheads="1"/>
          </p:cNvSpPr>
          <p:nvPr>
            <p:ph idx="1"/>
          </p:nvPr>
        </p:nvSpPr>
        <p:spPr>
          <a:xfrm>
            <a:off x="457200" y="1219200"/>
            <a:ext cx="8229600" cy="3733800"/>
          </a:xfrm>
        </p:spPr>
        <p:txBody>
          <a:bodyPr/>
          <a:lstStyle/>
          <a:p>
            <a:pPr eaLnBrk="1" hangingPunct="1">
              <a:lnSpc>
                <a:spcPct val="85000"/>
              </a:lnSpc>
            </a:pPr>
            <a:r>
              <a:rPr lang="en-US" sz="3600" b="1" smtClean="0">
                <a:solidFill>
                  <a:srgbClr val="000000"/>
                </a:solidFill>
              </a:rPr>
              <a:t>CWMAs facilitate cooperation and empower local citizens.</a:t>
            </a:r>
          </a:p>
          <a:p>
            <a:pPr eaLnBrk="1" hangingPunct="1">
              <a:lnSpc>
                <a:spcPct val="85000"/>
              </a:lnSpc>
            </a:pPr>
            <a:r>
              <a:rPr lang="en-US" sz="3600" b="1" smtClean="0">
                <a:solidFill>
                  <a:srgbClr val="000000"/>
                </a:solidFill>
              </a:rPr>
              <a:t>CWMAs harness creativity and bring new energy to invasive plant management efforts.</a:t>
            </a:r>
          </a:p>
        </p:txBody>
      </p:sp>
      <p:sp>
        <p:nvSpPr>
          <p:cNvPr id="57348" name="Line 4"/>
          <p:cNvSpPr>
            <a:spLocks noChangeShapeType="1"/>
          </p:cNvSpPr>
          <p:nvPr/>
        </p:nvSpPr>
        <p:spPr bwMode="auto">
          <a:xfrm>
            <a:off x="381000" y="990600"/>
            <a:ext cx="8763000" cy="0"/>
          </a:xfrm>
          <a:prstGeom prst="line">
            <a:avLst/>
          </a:prstGeom>
          <a:noFill/>
          <a:ln w="28575">
            <a:solidFill>
              <a:srgbClr val="0070C0"/>
            </a:solidFill>
            <a:round/>
            <a:headEnd/>
            <a:tailEnd/>
          </a:ln>
        </p:spPr>
        <p:txBody>
          <a:bodyPr/>
          <a:lstStyle/>
          <a:p>
            <a:endParaRPr lang="en-US"/>
          </a:p>
        </p:txBody>
      </p:sp>
      <p:sp>
        <p:nvSpPr>
          <p:cNvPr id="57349" name="Rectangle 5"/>
          <p:cNvSpPr>
            <a:spLocks noChangeArrowheads="1"/>
          </p:cNvSpPr>
          <p:nvPr/>
        </p:nvSpPr>
        <p:spPr bwMode="auto">
          <a:xfrm>
            <a:off x="228600" y="5105400"/>
            <a:ext cx="8686800" cy="1600200"/>
          </a:xfrm>
          <a:prstGeom prst="rect">
            <a:avLst/>
          </a:prstGeom>
          <a:solidFill>
            <a:srgbClr val="FDFFB7"/>
          </a:solidFill>
          <a:ln w="28575" algn="ctr">
            <a:solidFill>
              <a:srgbClr val="0070C0"/>
            </a:solidFill>
            <a:miter lim="800000"/>
            <a:headEnd/>
            <a:tailEnd/>
          </a:ln>
        </p:spPr>
        <p:txBody>
          <a:bodyPr wrap="none" anchor="ctr"/>
          <a:lstStyle/>
          <a:p>
            <a:pPr algn="ctr"/>
            <a:endParaRPr lang="en-US" sz="2400" b="0"/>
          </a:p>
        </p:txBody>
      </p:sp>
      <p:sp>
        <p:nvSpPr>
          <p:cNvPr id="57350" name="Text Box 6"/>
          <p:cNvSpPr txBox="1">
            <a:spLocks noChangeArrowheads="1"/>
          </p:cNvSpPr>
          <p:nvPr/>
        </p:nvSpPr>
        <p:spPr bwMode="auto">
          <a:xfrm>
            <a:off x="304800" y="5181600"/>
            <a:ext cx="8534400" cy="1373188"/>
          </a:xfrm>
          <a:prstGeom prst="rect">
            <a:avLst/>
          </a:prstGeom>
          <a:noFill/>
          <a:ln w="8001" algn="ctr">
            <a:noFill/>
            <a:miter lim="800000"/>
            <a:headEnd/>
            <a:tailEnd/>
          </a:ln>
        </p:spPr>
        <p:txBody>
          <a:bodyPr>
            <a:spAutoFit/>
          </a:bodyPr>
          <a:lstStyle/>
          <a:p>
            <a:pPr algn="ctr">
              <a:spcBef>
                <a:spcPct val="50000"/>
              </a:spcBef>
            </a:pPr>
            <a:r>
              <a:rPr lang="en-US" sz="2800">
                <a:solidFill>
                  <a:srgbClr val="00B050"/>
                </a:solidFill>
                <a:latin typeface="Palatino Linotype" pitchFamily="18" charset="0"/>
              </a:rPr>
              <a:t>A CWMA can benefit any community – it heightens awareness, increases knowledge, and strengthens relationships.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algn="ctr" eaLnBrk="1" hangingPunct="1"/>
            <a:r>
              <a:rPr lang="en-US" sz="4000" b="1" smtClean="0">
                <a:solidFill>
                  <a:srgbClr val="0070C0"/>
                </a:solidFill>
              </a:rPr>
              <a:t>CWMA Resources on the MIPN website (www.mipn.org)</a:t>
            </a:r>
          </a:p>
        </p:txBody>
      </p:sp>
      <p:pic>
        <p:nvPicPr>
          <p:cNvPr id="58371" name="Picture 4"/>
          <p:cNvPicPr>
            <a:picLocks noChangeAspect="1" noChangeArrowheads="1"/>
          </p:cNvPicPr>
          <p:nvPr/>
        </p:nvPicPr>
        <p:blipFill>
          <a:blip r:embed="rId3" cstate="email"/>
          <a:srcRect/>
          <a:stretch>
            <a:fillRect/>
          </a:stretch>
        </p:blipFill>
        <p:spPr bwMode="auto">
          <a:xfrm>
            <a:off x="838200" y="1600200"/>
            <a:ext cx="7543800" cy="5700713"/>
          </a:xfrm>
          <a:prstGeom prst="rect">
            <a:avLst/>
          </a:prstGeom>
          <a:noFill/>
          <a:ln w="28575" algn="ctr">
            <a:solidFill>
              <a:schemeClr val="tx1"/>
            </a:solid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p:cNvPicPr>
            <a:picLocks noChangeAspect="1" noChangeArrowheads="1"/>
          </p:cNvPicPr>
          <p:nvPr/>
        </p:nvPicPr>
        <p:blipFill>
          <a:blip r:embed="rId3" cstate="email"/>
          <a:srcRect/>
          <a:stretch>
            <a:fillRect/>
          </a:stretch>
        </p:blipFill>
        <p:spPr bwMode="auto">
          <a:xfrm>
            <a:off x="762000" y="1600200"/>
            <a:ext cx="7696200" cy="6019800"/>
          </a:xfrm>
          <a:prstGeom prst="rect">
            <a:avLst/>
          </a:prstGeom>
          <a:noFill/>
          <a:ln w="8001" algn="ctr">
            <a:noFill/>
            <a:miter lim="800000"/>
            <a:headEnd/>
            <a:tailEnd/>
          </a:ln>
        </p:spPr>
      </p:pic>
      <p:sp>
        <p:nvSpPr>
          <p:cNvPr id="59395" name="Rectangle 5"/>
          <p:cNvSpPr>
            <a:spLocks noGrp="1" noChangeArrowheads="1"/>
          </p:cNvSpPr>
          <p:nvPr>
            <p:ph type="title"/>
          </p:nvPr>
        </p:nvSpPr>
        <p:spPr>
          <a:xfrm>
            <a:off x="152400" y="274638"/>
            <a:ext cx="8991600" cy="1143000"/>
          </a:xfrm>
        </p:spPr>
        <p:txBody>
          <a:bodyPr/>
          <a:lstStyle/>
          <a:p>
            <a:pPr algn="ctr" eaLnBrk="1" hangingPunct="1"/>
            <a:r>
              <a:rPr lang="en-US" sz="3600" b="1" smtClean="0">
                <a:solidFill>
                  <a:srgbClr val="0070C0"/>
                </a:solidFill>
              </a:rPr>
              <a:t>Center for Invasive Plant Management www.weedcenter.org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04800" y="106363"/>
            <a:ext cx="9144000" cy="1417637"/>
          </a:xfrm>
        </p:spPr>
        <p:txBody>
          <a:bodyPr/>
          <a:lstStyle/>
          <a:p>
            <a:pPr eaLnBrk="1" hangingPunct="1"/>
            <a:r>
              <a:rPr lang="en-US" sz="4000" b="1" smtClean="0">
                <a:solidFill>
                  <a:srgbClr val="0070C0"/>
                </a:solidFill>
              </a:rPr>
              <a:t>6 basic characteristics of a CWMA</a:t>
            </a:r>
          </a:p>
        </p:txBody>
      </p:sp>
      <p:sp>
        <p:nvSpPr>
          <p:cNvPr id="7171" name="Line 4"/>
          <p:cNvSpPr>
            <a:spLocks noChangeShapeType="1"/>
          </p:cNvSpPr>
          <p:nvPr/>
        </p:nvSpPr>
        <p:spPr bwMode="auto">
          <a:xfrm>
            <a:off x="381000" y="1219200"/>
            <a:ext cx="8763000" cy="0"/>
          </a:xfrm>
          <a:prstGeom prst="line">
            <a:avLst/>
          </a:prstGeom>
          <a:noFill/>
          <a:ln w="28575">
            <a:solidFill>
              <a:srgbClr val="0070C0"/>
            </a:solidFill>
            <a:round/>
            <a:headEnd/>
            <a:tailEnd/>
          </a:ln>
        </p:spPr>
        <p:txBody>
          <a:bodyPr/>
          <a:lstStyle/>
          <a:p>
            <a:endParaRPr lang="en-US"/>
          </a:p>
        </p:txBody>
      </p:sp>
      <p:sp>
        <p:nvSpPr>
          <p:cNvPr id="26629" name="Text Box 5"/>
          <p:cNvSpPr txBox="1">
            <a:spLocks noChangeArrowheads="1"/>
          </p:cNvSpPr>
          <p:nvPr/>
        </p:nvSpPr>
        <p:spPr bwMode="auto">
          <a:xfrm>
            <a:off x="762000" y="1447800"/>
            <a:ext cx="7772400" cy="4832350"/>
          </a:xfrm>
          <a:prstGeom prst="rect">
            <a:avLst/>
          </a:prstGeom>
          <a:noFill/>
          <a:ln w="9525">
            <a:noFill/>
            <a:miter lim="800000"/>
            <a:headEnd/>
            <a:tailEnd/>
          </a:ln>
          <a:effectLst/>
        </p:spPr>
        <p:txBody>
          <a:bodyPr>
            <a:spAutoFit/>
          </a:bodyPr>
          <a:lstStyle/>
          <a:p>
            <a:pPr marL="514350" indent="-514350" eaLnBrk="0" hangingPunct="0">
              <a:buFont typeface="+mj-lt"/>
              <a:buAutoNum type="arabicPeriod"/>
              <a:defRPr/>
            </a:pPr>
            <a:r>
              <a:rPr lang="en-US" sz="2800" dirty="0">
                <a:solidFill>
                  <a:srgbClr val="00B050"/>
                </a:solidFill>
                <a:latin typeface="Palatino Linotype" pitchFamily="18" charset="0"/>
              </a:rPr>
              <a:t>Operate within a defined, local geographic area</a:t>
            </a:r>
          </a:p>
          <a:p>
            <a:pPr marL="514350" indent="-514350" eaLnBrk="0" hangingPunct="0">
              <a:buFont typeface="+mj-lt"/>
              <a:buAutoNum type="arabicPeriod"/>
              <a:defRPr/>
            </a:pPr>
            <a:r>
              <a:rPr lang="en-US" sz="2800" dirty="0">
                <a:solidFill>
                  <a:srgbClr val="00B050"/>
                </a:solidFill>
                <a:latin typeface="+mn-lt"/>
              </a:rPr>
              <a:t>Involve a broad cross-section of landowners and natural resource managers</a:t>
            </a:r>
          </a:p>
          <a:p>
            <a:pPr marL="514350" indent="-514350" eaLnBrk="0" hangingPunct="0">
              <a:buFont typeface="+mj-lt"/>
              <a:buAutoNum type="arabicPeriod"/>
              <a:defRPr/>
            </a:pPr>
            <a:r>
              <a:rPr lang="en-US" sz="2800" dirty="0">
                <a:solidFill>
                  <a:srgbClr val="00B050"/>
                </a:solidFill>
                <a:latin typeface="+mn-lt"/>
              </a:rPr>
              <a:t>Led by a steering committee</a:t>
            </a:r>
          </a:p>
          <a:p>
            <a:pPr marL="514350" indent="-514350" eaLnBrk="0" hangingPunct="0">
              <a:buFont typeface="+mj-lt"/>
              <a:buAutoNum type="arabicPeriod"/>
              <a:defRPr/>
            </a:pPr>
            <a:r>
              <a:rPr lang="en-US" sz="2800" dirty="0">
                <a:solidFill>
                  <a:srgbClr val="00B050"/>
                </a:solidFill>
                <a:latin typeface="Palatino Linotype" pitchFamily="18" charset="0"/>
              </a:rPr>
              <a:t>Long-term commitment to cooperation (e.g. MOU)</a:t>
            </a:r>
          </a:p>
          <a:p>
            <a:pPr marL="514350" indent="-514350" eaLnBrk="0" hangingPunct="0">
              <a:buFont typeface="+mj-lt"/>
              <a:buAutoNum type="arabicPeriod"/>
              <a:defRPr/>
            </a:pPr>
            <a:r>
              <a:rPr lang="en-US" sz="2800" dirty="0">
                <a:solidFill>
                  <a:srgbClr val="00B050"/>
                </a:solidFill>
                <a:latin typeface="Palatino Linotype" pitchFamily="18" charset="0"/>
              </a:rPr>
              <a:t>Have a comprehensive plan for invasive plant management</a:t>
            </a:r>
          </a:p>
          <a:p>
            <a:pPr marL="514350" indent="-514350" eaLnBrk="0" hangingPunct="0">
              <a:buFont typeface="+mj-lt"/>
              <a:buAutoNum type="arabicPeriod"/>
              <a:defRPr/>
            </a:pPr>
            <a:r>
              <a:rPr lang="en-US" sz="2800" dirty="0">
                <a:solidFill>
                  <a:srgbClr val="00B050"/>
                </a:solidFill>
                <a:latin typeface="Palatino Linotype" pitchFamily="18" charset="0"/>
              </a:rPr>
              <a:t>Facilitate cooperation across jurisdictional boundaries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9">
                                            <p:txEl>
                                              <p:pRg st="0" end="0"/>
                                            </p:txEl>
                                          </p:spTgt>
                                        </p:tgtEl>
                                        <p:attrNameLst>
                                          <p:attrName>style.visibility</p:attrName>
                                        </p:attrNameLst>
                                      </p:cBhvr>
                                      <p:to>
                                        <p:strVal val="visible"/>
                                      </p:to>
                                    </p:set>
                                    <p:anim calcmode="lin" valueType="num">
                                      <p:cBhvr additive="base">
                                        <p:cTn id="7" dur="500" fill="hold"/>
                                        <p:tgtEl>
                                          <p:spTgt spid="266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9">
                                            <p:txEl>
                                              <p:pRg st="1" end="1"/>
                                            </p:txEl>
                                          </p:spTgt>
                                        </p:tgtEl>
                                        <p:attrNameLst>
                                          <p:attrName>style.visibility</p:attrName>
                                        </p:attrNameLst>
                                      </p:cBhvr>
                                      <p:to>
                                        <p:strVal val="visible"/>
                                      </p:to>
                                    </p:set>
                                    <p:anim calcmode="lin" valueType="num">
                                      <p:cBhvr additive="base">
                                        <p:cTn id="13" dur="500" fill="hold"/>
                                        <p:tgtEl>
                                          <p:spTgt spid="2662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629">
                                            <p:txEl>
                                              <p:pRg st="2" end="2"/>
                                            </p:txEl>
                                          </p:spTgt>
                                        </p:tgtEl>
                                        <p:attrNameLst>
                                          <p:attrName>style.visibility</p:attrName>
                                        </p:attrNameLst>
                                      </p:cBhvr>
                                      <p:to>
                                        <p:strVal val="visible"/>
                                      </p:to>
                                    </p:set>
                                    <p:anim calcmode="lin" valueType="num">
                                      <p:cBhvr additive="base">
                                        <p:cTn id="19" dur="500" fill="hold"/>
                                        <p:tgtEl>
                                          <p:spTgt spid="2662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629">
                                            <p:txEl>
                                              <p:pRg st="3" end="3"/>
                                            </p:txEl>
                                          </p:spTgt>
                                        </p:tgtEl>
                                        <p:attrNameLst>
                                          <p:attrName>style.visibility</p:attrName>
                                        </p:attrNameLst>
                                      </p:cBhvr>
                                      <p:to>
                                        <p:strVal val="visible"/>
                                      </p:to>
                                    </p:set>
                                    <p:anim calcmode="lin" valueType="num">
                                      <p:cBhvr additive="base">
                                        <p:cTn id="25" dur="500" fill="hold"/>
                                        <p:tgtEl>
                                          <p:spTgt spid="2662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62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629">
                                            <p:txEl>
                                              <p:pRg st="4" end="4"/>
                                            </p:txEl>
                                          </p:spTgt>
                                        </p:tgtEl>
                                        <p:attrNameLst>
                                          <p:attrName>style.visibility</p:attrName>
                                        </p:attrNameLst>
                                      </p:cBhvr>
                                      <p:to>
                                        <p:strVal val="visible"/>
                                      </p:to>
                                    </p:set>
                                    <p:anim calcmode="lin" valueType="num">
                                      <p:cBhvr additive="base">
                                        <p:cTn id="31" dur="500" fill="hold"/>
                                        <p:tgtEl>
                                          <p:spTgt spid="2662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662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6629">
                                            <p:txEl>
                                              <p:pRg st="5" end="5"/>
                                            </p:txEl>
                                          </p:spTgt>
                                        </p:tgtEl>
                                        <p:attrNameLst>
                                          <p:attrName>style.visibility</p:attrName>
                                        </p:attrNameLst>
                                      </p:cBhvr>
                                      <p:to>
                                        <p:strVal val="visible"/>
                                      </p:to>
                                    </p:set>
                                    <p:anim calcmode="lin" valueType="num">
                                      <p:cBhvr additive="base">
                                        <p:cTn id="37" dur="500" fill="hold"/>
                                        <p:tgtEl>
                                          <p:spTgt spid="2662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662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gn="ctr"/>
            <a:r>
              <a:rPr lang="en-US" b="1" smtClean="0">
                <a:solidFill>
                  <a:srgbClr val="0070C0"/>
                </a:solidFill>
              </a:rPr>
              <a:t>There is no official certification of CWMAs.</a:t>
            </a:r>
          </a:p>
        </p:txBody>
      </p:sp>
      <p:sp>
        <p:nvSpPr>
          <p:cNvPr id="8195" name="Content Placeholder 2"/>
          <p:cNvSpPr>
            <a:spLocks noGrp="1"/>
          </p:cNvSpPr>
          <p:nvPr>
            <p:ph idx="1"/>
          </p:nvPr>
        </p:nvSpPr>
        <p:spPr/>
        <p:txBody>
          <a:bodyPr/>
          <a:lstStyle/>
          <a:p>
            <a:pPr>
              <a:buFontTx/>
              <a:buNone/>
            </a:pPr>
            <a:r>
              <a:rPr lang="en-US" b="1" smtClean="0">
                <a:solidFill>
                  <a:srgbClr val="339933"/>
                </a:solidFill>
              </a:rPr>
              <a:t>Having all 6 characteristics of a CWMA:</a:t>
            </a:r>
          </a:p>
          <a:p>
            <a:r>
              <a:rPr lang="en-US" b="1" smtClean="0">
                <a:solidFill>
                  <a:srgbClr val="339933"/>
                </a:solidFill>
              </a:rPr>
              <a:t>helps ensure the long-term viability of your organization</a:t>
            </a:r>
          </a:p>
          <a:p>
            <a:r>
              <a:rPr lang="en-US" b="1" smtClean="0">
                <a:solidFill>
                  <a:srgbClr val="339933"/>
                </a:solidFill>
              </a:rPr>
              <a:t>demonstrates commitment to potential funders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0"/>
            <a:ext cx="8229600" cy="1143000"/>
          </a:xfrm>
        </p:spPr>
        <p:txBody>
          <a:bodyPr/>
          <a:lstStyle/>
          <a:p>
            <a:pPr eaLnBrk="1" hangingPunct="1"/>
            <a:r>
              <a:rPr lang="en-US" b="1" smtClean="0">
                <a:solidFill>
                  <a:srgbClr val="0070C0"/>
                </a:solidFill>
              </a:rPr>
              <a:t>Benefits of a CWMA</a:t>
            </a:r>
          </a:p>
        </p:txBody>
      </p:sp>
      <p:sp>
        <p:nvSpPr>
          <p:cNvPr id="9219" name="Content Placeholder 2"/>
          <p:cNvSpPr>
            <a:spLocks noGrp="1"/>
          </p:cNvSpPr>
          <p:nvPr>
            <p:ph idx="1"/>
          </p:nvPr>
        </p:nvSpPr>
        <p:spPr>
          <a:xfrm>
            <a:off x="457200" y="1600200"/>
            <a:ext cx="3352800" cy="4525963"/>
          </a:xfrm>
        </p:spPr>
        <p:txBody>
          <a:bodyPr/>
          <a:lstStyle/>
          <a:p>
            <a:pPr eaLnBrk="1" hangingPunct="1"/>
            <a:r>
              <a:rPr lang="en-US" smtClean="0"/>
              <a:t>They cross boundaries</a:t>
            </a:r>
          </a:p>
        </p:txBody>
      </p:sp>
      <p:pic>
        <p:nvPicPr>
          <p:cNvPr id="9220" name="Picture 2"/>
          <p:cNvPicPr>
            <a:picLocks noChangeAspect="1" noChangeArrowheads="1"/>
          </p:cNvPicPr>
          <p:nvPr/>
        </p:nvPicPr>
        <p:blipFill>
          <a:blip r:embed="rId3" cstate="email"/>
          <a:srcRect/>
          <a:stretch>
            <a:fillRect/>
          </a:stretch>
        </p:blipFill>
        <p:spPr bwMode="auto">
          <a:xfrm>
            <a:off x="3352800" y="1066800"/>
            <a:ext cx="5486400" cy="5559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b="1" smtClean="0">
                <a:solidFill>
                  <a:srgbClr val="0070C0"/>
                </a:solidFill>
              </a:rPr>
              <a:t>Benefits of a CWMA</a:t>
            </a:r>
          </a:p>
        </p:txBody>
      </p:sp>
      <p:sp>
        <p:nvSpPr>
          <p:cNvPr id="10243" name="Content Placeholder 2"/>
          <p:cNvSpPr>
            <a:spLocks noGrp="1"/>
          </p:cNvSpPr>
          <p:nvPr>
            <p:ph idx="1"/>
          </p:nvPr>
        </p:nvSpPr>
        <p:spPr>
          <a:xfrm>
            <a:off x="457200" y="1295400"/>
            <a:ext cx="8229600" cy="4525963"/>
          </a:xfrm>
        </p:spPr>
        <p:txBody>
          <a:bodyPr/>
          <a:lstStyle/>
          <a:p>
            <a:pPr eaLnBrk="1" hangingPunct="1"/>
            <a:r>
              <a:rPr lang="en-US" smtClean="0"/>
              <a:t>They allow partners to share and leverage limited resources.</a:t>
            </a:r>
          </a:p>
        </p:txBody>
      </p:sp>
      <p:pic>
        <p:nvPicPr>
          <p:cNvPr id="10244" name="Picture 2" descr="NCWMA Tool Shed"/>
          <p:cNvPicPr>
            <a:picLocks noChangeAspect="1" noChangeArrowheads="1"/>
          </p:cNvPicPr>
          <p:nvPr/>
        </p:nvPicPr>
        <p:blipFill>
          <a:blip r:embed="rId3" cstate="email"/>
          <a:srcRect/>
          <a:stretch>
            <a:fillRect/>
          </a:stretch>
        </p:blipFill>
        <p:spPr bwMode="auto">
          <a:xfrm>
            <a:off x="1752600" y="2400300"/>
            <a:ext cx="5334000" cy="4000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3">
      <a:dk1>
        <a:srgbClr val="000000"/>
      </a:dk1>
      <a:lt1>
        <a:srgbClr val="FFFFD9"/>
      </a:lt1>
      <a:dk2>
        <a:srgbClr val="000000"/>
      </a:dk2>
      <a:lt2>
        <a:srgbClr val="777777"/>
      </a:lt2>
      <a:accent1>
        <a:srgbClr val="FFFFF7"/>
      </a:accent1>
      <a:accent2>
        <a:srgbClr val="336600"/>
      </a:accent2>
      <a:accent3>
        <a:srgbClr val="FFFFE9"/>
      </a:accent3>
      <a:accent4>
        <a:srgbClr val="000000"/>
      </a:accent4>
      <a:accent5>
        <a:srgbClr val="FFFFFA"/>
      </a:accent5>
      <a:accent6>
        <a:srgbClr val="2D5C00"/>
      </a:accent6>
      <a:hlink>
        <a:srgbClr val="FF5050"/>
      </a:hlink>
      <a:folHlink>
        <a:srgbClr val="FF9900"/>
      </a:folHlink>
    </a:clrScheme>
    <a:fontScheme name="1_Default Design">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808000"/>
        </a:solidFill>
        <a:ln w="8001"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808000"/>
        </a:solidFill>
        <a:ln w="8001"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D9"/>
        </a:lt1>
        <a:dk2>
          <a:srgbClr val="000000"/>
        </a:dk2>
        <a:lt2>
          <a:srgbClr val="777777"/>
        </a:lt2>
        <a:accent1>
          <a:srgbClr val="FFFFF7"/>
        </a:accent1>
        <a:accent2>
          <a:srgbClr val="336600"/>
        </a:accent2>
        <a:accent3>
          <a:srgbClr val="FFFFE9"/>
        </a:accent3>
        <a:accent4>
          <a:srgbClr val="000000"/>
        </a:accent4>
        <a:accent5>
          <a:srgbClr val="FFFFFA"/>
        </a:accent5>
        <a:accent6>
          <a:srgbClr val="2D5C00"/>
        </a:accent6>
        <a:hlink>
          <a:srgbClr val="FF5050"/>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5403</TotalTime>
  <Words>1906</Words>
  <Application>Microsoft Office PowerPoint</Application>
  <PresentationFormat>On-screen Show (4:3)</PresentationFormat>
  <Paragraphs>429</Paragraphs>
  <Slides>57</Slides>
  <Notes>57</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1_Default Design</vt:lpstr>
      <vt:lpstr>Introduction to Cooperative Weed Management Areas</vt:lpstr>
      <vt:lpstr>Slide 2</vt:lpstr>
      <vt:lpstr>What does MIPN do?</vt:lpstr>
      <vt:lpstr>Overview</vt:lpstr>
      <vt:lpstr>What is a CWMA?</vt:lpstr>
      <vt:lpstr>6 basic characteristics of a CWMA</vt:lpstr>
      <vt:lpstr>There is no official certification of CWMAs.</vt:lpstr>
      <vt:lpstr>Benefits of a CWMA</vt:lpstr>
      <vt:lpstr>Benefits of a CWMA</vt:lpstr>
      <vt:lpstr>Benefits of a CWMA</vt:lpstr>
      <vt:lpstr>Benefits of a CWMA</vt:lpstr>
      <vt:lpstr>Benefits of a CWMA</vt:lpstr>
      <vt:lpstr>Benefits of a CWMA</vt:lpstr>
      <vt:lpstr>Cooperative Weed Management Areas in the West</vt:lpstr>
      <vt:lpstr>Highlights of Accomplishments for California Weed Management Areas, 2001-2004</vt:lpstr>
      <vt:lpstr>Our goal is to increase coverage by CWMAs in the East.</vt:lpstr>
      <vt:lpstr>Examples of CWMAs in the East</vt:lpstr>
      <vt:lpstr>CWMAs in the East  Long Island Invasive Species Management Area (LISMA)</vt:lpstr>
      <vt:lpstr>LISMA Accomplishments</vt:lpstr>
      <vt:lpstr>LISMA Accomplishments</vt:lpstr>
      <vt:lpstr>LISMA Partners</vt:lpstr>
      <vt:lpstr>CWMAs in the East  Northwoods CWMA (WI)</vt:lpstr>
      <vt:lpstr>Northwoods CWMA (WI)</vt:lpstr>
      <vt:lpstr>Northwoods CWMA (WI)</vt:lpstr>
      <vt:lpstr>Slide 25</vt:lpstr>
      <vt:lpstr>Slide 26</vt:lpstr>
      <vt:lpstr>National CWMA map</vt:lpstr>
      <vt:lpstr>Organizing a CWMA</vt:lpstr>
      <vt:lpstr>Organizing a CWMA</vt:lpstr>
      <vt:lpstr>Iron Furnace CWMA </vt:lpstr>
      <vt:lpstr>Southern Indiana CWMA</vt:lpstr>
      <vt:lpstr>Organizing a CWMA</vt:lpstr>
      <vt:lpstr>Organizing a CWMA</vt:lpstr>
      <vt:lpstr>Organizing a CWMA</vt:lpstr>
      <vt:lpstr>Organizing a CWMA</vt:lpstr>
      <vt:lpstr>Organizing a CWMA</vt:lpstr>
      <vt:lpstr>Organizing a CWMA</vt:lpstr>
      <vt:lpstr>Organizing a CWMA</vt:lpstr>
      <vt:lpstr>Organizing a CWMA </vt:lpstr>
      <vt:lpstr>Organizing a CWMA</vt:lpstr>
      <vt:lpstr>Slide 41</vt:lpstr>
      <vt:lpstr>Organizing a CWMA</vt:lpstr>
      <vt:lpstr>Organizing a CWMA</vt:lpstr>
      <vt:lpstr>Organizing a CWMA</vt:lpstr>
      <vt:lpstr>Organizing a CWMA</vt:lpstr>
      <vt:lpstr>Organizing a CWMA</vt:lpstr>
      <vt:lpstr>Organizing a CWMA</vt:lpstr>
      <vt:lpstr>Organizing a CWMA</vt:lpstr>
      <vt:lpstr>Organizing a CWMA</vt:lpstr>
      <vt:lpstr>Organizing a CWMA</vt:lpstr>
      <vt:lpstr>Organizing a CWMA</vt:lpstr>
      <vt:lpstr>Slide 52</vt:lpstr>
      <vt:lpstr>Organizing a CWMA</vt:lpstr>
      <vt:lpstr>Slide 54</vt:lpstr>
      <vt:lpstr>Summary</vt:lpstr>
      <vt:lpstr>CWMA Resources on the MIPN website (www.mipn.org)</vt:lpstr>
      <vt:lpstr>Center for Invasive Plant Management www.weedcenter.org</vt:lpstr>
    </vt:vector>
  </TitlesOfParts>
  <Company>The Nature Conservancy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Ellen Jacquart</dc:creator>
  <cp:lastModifiedBy>Marcia</cp:lastModifiedBy>
  <cp:revision>486</cp:revision>
  <dcterms:created xsi:type="dcterms:W3CDTF">2005-12-04T12:38:22Z</dcterms:created>
  <dcterms:modified xsi:type="dcterms:W3CDTF">2011-07-28T16:37:12Z</dcterms:modified>
</cp:coreProperties>
</file>